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96" r:id="rId3"/>
    <p:sldId id="286" r:id="rId4"/>
    <p:sldId id="311" r:id="rId5"/>
    <p:sldId id="264" r:id="rId6"/>
    <p:sldId id="313" r:id="rId7"/>
    <p:sldId id="315" r:id="rId8"/>
    <p:sldId id="314" r:id="rId9"/>
    <p:sldId id="327" r:id="rId10"/>
    <p:sldId id="299" r:id="rId11"/>
    <p:sldId id="316" r:id="rId12"/>
    <p:sldId id="300" r:id="rId13"/>
    <p:sldId id="318" r:id="rId14"/>
    <p:sldId id="304" r:id="rId15"/>
    <p:sldId id="307" r:id="rId16"/>
    <p:sldId id="326" r:id="rId17"/>
    <p:sldId id="325" r:id="rId18"/>
    <p:sldId id="323" r:id="rId19"/>
    <p:sldId id="322" r:id="rId20"/>
    <p:sldId id="324" r:id="rId21"/>
    <p:sldId id="305" r:id="rId22"/>
    <p:sldId id="306" r:id="rId23"/>
    <p:sldId id="329" r:id="rId24"/>
    <p:sldId id="328"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Cheng" initials="DC" lastIdx="5" clrIdx="0"/>
  <p:cmAuthor id="1" name="Lauren Asher" initials="L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6" autoAdjust="0"/>
    <p:restoredTop sz="91652" autoAdjust="0"/>
  </p:normalViewPr>
  <p:slideViewPr>
    <p:cSldViewPr showGuides="1">
      <p:cViewPr varScale="1">
        <p:scale>
          <a:sx n="79" d="100"/>
          <a:sy n="79" d="100"/>
        </p:scale>
        <p:origin x="85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845F8-5ABD-431B-8101-AE7EE38848A3}"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43E5E-4343-48B6-BAC1-1A4EE7D3AFD1}" type="slidenum">
              <a:rPr lang="en-US" smtClean="0"/>
              <a:pPr/>
              <a:t>‹#›</a:t>
            </a:fld>
            <a:endParaRPr lang="en-US"/>
          </a:p>
        </p:txBody>
      </p:sp>
    </p:spTree>
    <p:extLst>
      <p:ext uri="{BB962C8B-B14F-4D97-AF65-F5344CB8AC3E}">
        <p14:creationId xmlns:p14="http://schemas.microsoft.com/office/powerpoint/2010/main" val="152673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Calibri" pitchFamily="34" charset="0"/>
                <a:ea typeface="MS PGothic" pitchFamily="34" charset="-128"/>
              </a:defRPr>
            </a:lvl1pPr>
            <a:lvl2pPr marL="729057" indent="-280406" defTabSz="914437" eaLnBrk="0" hangingPunct="0">
              <a:defRPr sz="2400">
                <a:solidFill>
                  <a:schemeClr val="tx1"/>
                </a:solidFill>
                <a:latin typeface="Calibri" pitchFamily="34" charset="0"/>
                <a:ea typeface="MS PGothic" pitchFamily="34" charset="-128"/>
              </a:defRPr>
            </a:lvl2pPr>
            <a:lvl3pPr marL="1121626" indent="-224325" defTabSz="914437" eaLnBrk="0" hangingPunct="0">
              <a:defRPr sz="2400">
                <a:solidFill>
                  <a:schemeClr val="tx1"/>
                </a:solidFill>
                <a:latin typeface="Calibri" pitchFamily="34" charset="0"/>
                <a:ea typeface="MS PGothic" pitchFamily="34" charset="-128"/>
              </a:defRPr>
            </a:lvl3pPr>
            <a:lvl4pPr marL="1570276" indent="-224325" defTabSz="914437" eaLnBrk="0" hangingPunct="0">
              <a:defRPr sz="2400">
                <a:solidFill>
                  <a:schemeClr val="tx1"/>
                </a:solidFill>
                <a:latin typeface="Calibri" pitchFamily="34" charset="0"/>
                <a:ea typeface="MS PGothic" pitchFamily="34" charset="-128"/>
              </a:defRPr>
            </a:lvl4pPr>
            <a:lvl5pPr marL="2018927" indent="-224325" defTabSz="914437" eaLnBrk="0" hangingPunct="0">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087AFD54-BA6F-4781-85E0-3794051EE613}" type="slidenum">
              <a:rPr lang="en-US" sz="1200">
                <a:latin typeface="Times" pitchFamily="-84" charset="0"/>
              </a:rPr>
              <a:pPr/>
              <a:t>1</a:t>
            </a:fld>
            <a:endParaRPr lang="en-US" sz="1200">
              <a:latin typeface="Times" pitchFamily="-8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84" charset="0"/>
            </a:endParaRPr>
          </a:p>
        </p:txBody>
      </p:sp>
    </p:spTree>
    <p:extLst>
      <p:ext uri="{BB962C8B-B14F-4D97-AF65-F5344CB8AC3E}">
        <p14:creationId xmlns:p14="http://schemas.microsoft.com/office/powerpoint/2010/main" val="244894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18</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pitchFamily="-8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19</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solidFill>
                  <a:srgbClr val="00B050"/>
                </a:solidFill>
                <a:latin typeface="Calibri" panose="020F0502020204030204" pitchFamily="34" charset="0"/>
              </a:rPr>
              <a:t>Privacy issues: </a:t>
            </a:r>
          </a:p>
          <a:p>
            <a:pPr marL="171450" indent="-171450">
              <a:buFont typeface="Arial" panose="020B0604020202020204" pitchFamily="34" charset="0"/>
              <a:buChar char="•"/>
            </a:pPr>
            <a:r>
              <a:rPr lang="en-US" sz="1200" dirty="0" smtClean="0">
                <a:solidFill>
                  <a:srgbClr val="00B050"/>
                </a:solidFill>
                <a:latin typeface="Calibri" panose="020F0502020204030204" pitchFamily="34" charset="0"/>
              </a:rPr>
              <a:t>Telling employer if you</a:t>
            </a:r>
            <a:r>
              <a:rPr lang="en-US" sz="1200" baseline="0" dirty="0" smtClean="0">
                <a:solidFill>
                  <a:srgbClr val="00B050"/>
                </a:solidFill>
                <a:latin typeface="Calibri" panose="020F0502020204030204" pitchFamily="34" charset="0"/>
              </a:rPr>
              <a:t> have a loan and potentially how much</a:t>
            </a:r>
          </a:p>
          <a:p>
            <a:pPr marL="171450" indent="-171450">
              <a:buFont typeface="Arial" panose="020B0604020202020204" pitchFamily="34" charset="0"/>
              <a:buChar char="•"/>
            </a:pPr>
            <a:r>
              <a:rPr lang="en-US" sz="1200" dirty="0" smtClean="0">
                <a:solidFill>
                  <a:srgbClr val="00B050"/>
                </a:solidFill>
                <a:latin typeface="Calibri" panose="020F0502020204030204" pitchFamily="34" charset="0"/>
              </a:rPr>
              <a:t>Requiring all federal loan borrowers to enroll in IDR means they would have to provide  pre-emptive, indefinite access to their tax information</a:t>
            </a:r>
            <a:endParaRPr lang="en-US" baseline="0"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20</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pitchFamily="-84" charset="0"/>
              </a:rPr>
              <a:t>These may be TMI for Debbie’s presentation</a:t>
            </a:r>
          </a:p>
        </p:txBody>
      </p:sp>
      <p:sp>
        <p:nvSpPr>
          <p:cNvPr id="4" name="Slide Number Placeholder 3"/>
          <p:cNvSpPr>
            <a:spLocks noGrp="1"/>
          </p:cNvSpPr>
          <p:nvPr>
            <p:ph type="sldNum" sz="quarter" idx="10"/>
          </p:nvPr>
        </p:nvSpPr>
        <p:spPr/>
        <p:txBody>
          <a:bodyPr/>
          <a:lstStyle/>
          <a:p>
            <a:fld id="{00B43E5E-4343-48B6-BAC1-1A4EE7D3AFD1}" type="slidenum">
              <a:rPr lang="en-US" smtClean="0"/>
              <a:pPr/>
              <a:t>21</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pitchFamily="-84" charset="0"/>
              </a:rPr>
              <a:t>These may be TMI for Debbie’s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22</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Calibri" pitchFamily="34" charset="0"/>
                <a:ea typeface="MS PGothic" pitchFamily="34" charset="-128"/>
              </a:defRPr>
            </a:lvl1pPr>
            <a:lvl2pPr marL="729057" indent="-280406" defTabSz="914437" eaLnBrk="0" hangingPunct="0">
              <a:defRPr sz="2400">
                <a:solidFill>
                  <a:schemeClr val="tx1"/>
                </a:solidFill>
                <a:latin typeface="Calibri" pitchFamily="34" charset="0"/>
                <a:ea typeface="MS PGothic" pitchFamily="34" charset="-128"/>
              </a:defRPr>
            </a:lvl2pPr>
            <a:lvl3pPr marL="1121626" indent="-224325" defTabSz="914437" eaLnBrk="0" hangingPunct="0">
              <a:defRPr sz="2400">
                <a:solidFill>
                  <a:schemeClr val="tx1"/>
                </a:solidFill>
                <a:latin typeface="Calibri" pitchFamily="34" charset="0"/>
                <a:ea typeface="MS PGothic" pitchFamily="34" charset="-128"/>
              </a:defRPr>
            </a:lvl3pPr>
            <a:lvl4pPr marL="1570276" indent="-224325" defTabSz="914437" eaLnBrk="0" hangingPunct="0">
              <a:defRPr sz="2400">
                <a:solidFill>
                  <a:schemeClr val="tx1"/>
                </a:solidFill>
                <a:latin typeface="Calibri" pitchFamily="34" charset="0"/>
                <a:ea typeface="MS PGothic" pitchFamily="34" charset="-128"/>
              </a:defRPr>
            </a:lvl4pPr>
            <a:lvl5pPr marL="2018927" indent="-224325" defTabSz="914437" eaLnBrk="0" hangingPunct="0">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087AFD54-BA6F-4781-85E0-3794051EE613}" type="slidenum">
              <a:rPr lang="en-US" sz="1200">
                <a:latin typeface="Times" pitchFamily="-84" charset="0"/>
              </a:rPr>
              <a:pPr/>
              <a:t>25</a:t>
            </a:fld>
            <a:endParaRPr lang="en-US" sz="1200">
              <a:latin typeface="Times" pitchFamily="-8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84" charset="0"/>
            </a:endParaRPr>
          </a:p>
        </p:txBody>
      </p:sp>
    </p:spTree>
    <p:extLst>
      <p:ext uri="{BB962C8B-B14F-4D97-AF65-F5344CB8AC3E}">
        <p14:creationId xmlns:p14="http://schemas.microsoft.com/office/powerpoint/2010/main" val="180114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43E5E-4343-48B6-BAC1-1A4EE7D3AFD1}" type="slidenum">
              <a:rPr lang="en-US" smtClean="0"/>
              <a:pPr/>
              <a:t>2</a:t>
            </a:fld>
            <a:endParaRPr lang="en-US"/>
          </a:p>
        </p:txBody>
      </p:sp>
    </p:spTree>
    <p:extLst>
      <p:ext uri="{BB962C8B-B14F-4D97-AF65-F5344CB8AC3E}">
        <p14:creationId xmlns:p14="http://schemas.microsoft.com/office/powerpoint/2010/main" val="304445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Details about the table: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Borrowers have a “partial financial hardship” (PFH) if their calculated payment based on income and family size is less than what they would pay under the 10-year standard repayment plan.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Classic IBR, 2014 IBR, and PAYE, discretionary income is defined as the amount of adjusted gross income (AGI) above 150% of the poverty level for the borrower’s household size. For ICR, discretionary income is defined as the amount of AGI above 100% of the poverty level for the borrower’s household size.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Borrowers can also become eligible for 2014 IBR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they had loans before July 1, 2014 but paid them off before borrowing again on or after July 1, 2014. Note that no new FFEL Program loans have been made since June 30, 2010, so only Direct Loans will be eligible for repayment under 2014 IBR. </a:t>
            </a:r>
            <a:endParaRPr lang="en-US" dirty="0"/>
          </a:p>
        </p:txBody>
      </p:sp>
      <p:sp>
        <p:nvSpPr>
          <p:cNvPr id="4" name="Slide Number Placeholder 3"/>
          <p:cNvSpPr>
            <a:spLocks noGrp="1"/>
          </p:cNvSpPr>
          <p:nvPr>
            <p:ph type="sldNum" sz="quarter" idx="10"/>
          </p:nvPr>
        </p:nvSpPr>
        <p:spPr/>
        <p:txBody>
          <a:bodyPr/>
          <a:lstStyle/>
          <a:p>
            <a:fld id="{00B43E5E-4343-48B6-BAC1-1A4EE7D3AFD1}" type="slidenum">
              <a:rPr lang="en-US" smtClean="0"/>
              <a:pPr/>
              <a:t>9</a:t>
            </a:fld>
            <a:endParaRPr lang="en-US"/>
          </a:p>
        </p:txBody>
      </p:sp>
    </p:spTree>
    <p:extLst>
      <p:ext uri="{BB962C8B-B14F-4D97-AF65-F5344CB8AC3E}">
        <p14:creationId xmlns:p14="http://schemas.microsoft.com/office/powerpoint/2010/main" val="345943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12</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13</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14</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15</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16</a:t>
            </a:fld>
            <a:endParaRPr lang="en-US"/>
          </a:p>
        </p:txBody>
      </p:sp>
    </p:spTree>
    <p:extLst>
      <p:ext uri="{BB962C8B-B14F-4D97-AF65-F5344CB8AC3E}">
        <p14:creationId xmlns:p14="http://schemas.microsoft.com/office/powerpoint/2010/main" val="314353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Times" pitchFamily="-84" charset="0"/>
            </a:endParaRPr>
          </a:p>
        </p:txBody>
      </p:sp>
      <p:sp>
        <p:nvSpPr>
          <p:cNvPr id="4" name="Slide Number Placeholder 3"/>
          <p:cNvSpPr>
            <a:spLocks noGrp="1"/>
          </p:cNvSpPr>
          <p:nvPr>
            <p:ph type="sldNum" sz="quarter" idx="10"/>
          </p:nvPr>
        </p:nvSpPr>
        <p:spPr/>
        <p:txBody>
          <a:bodyPr/>
          <a:lstStyle/>
          <a:p>
            <a:fld id="{00B43E5E-4343-48B6-BAC1-1A4EE7D3AFD1}" type="slidenum">
              <a:rPr lang="en-US" smtClean="0"/>
              <a:pPr/>
              <a:t>17</a:t>
            </a:fld>
            <a:endParaRPr lang="en-US"/>
          </a:p>
        </p:txBody>
      </p:sp>
    </p:spTree>
    <p:extLst>
      <p:ext uri="{BB962C8B-B14F-4D97-AF65-F5344CB8AC3E}">
        <p14:creationId xmlns:p14="http://schemas.microsoft.com/office/powerpoint/2010/main" val="314353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81000" y="76201"/>
            <a:ext cx="8391525"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to edit Master title style</a:t>
            </a:r>
            <a:endParaRPr lang="en-US" dirty="0" smtClean="0"/>
          </a:p>
        </p:txBody>
      </p:sp>
      <p:sp>
        <p:nvSpPr>
          <p:cNvPr id="8" name="Rectangle 3"/>
          <p:cNvSpPr>
            <a:spLocks noGrp="1" noChangeArrowheads="1"/>
          </p:cNvSpPr>
          <p:nvPr>
            <p:ph idx="1"/>
          </p:nvPr>
        </p:nvSpPr>
        <p:spPr bwMode="auto">
          <a:xfrm>
            <a:off x="533400" y="1219200"/>
            <a:ext cx="8077200" cy="518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30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5361E42C-704F-4FEA-B639-B2A1CB8E768F}" type="datetime1">
              <a:rPr lang="en-US"/>
              <a:pPr>
                <a:defRPr/>
              </a:pPr>
              <a:t>7/14/2014</a:t>
            </a:fld>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College InSight: A Groundbreaking New Higher Education Data Website, CAIR Conference 2009NewFooter</a:t>
            </a: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19E935C-313C-4857-91EB-19CCA9960708}" type="slidenum">
              <a:rPr lang="en-US"/>
              <a:pPr>
                <a:defRPr/>
              </a:pPr>
              <a:t>‹#›</a:t>
            </a:fld>
            <a:endParaRPr lang="en-US"/>
          </a:p>
        </p:txBody>
      </p:sp>
    </p:spTree>
    <p:extLst>
      <p:ext uri="{BB962C8B-B14F-4D97-AF65-F5344CB8AC3E}">
        <p14:creationId xmlns:p14="http://schemas.microsoft.com/office/powerpoint/2010/main" val="2039688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3000">
              <a:srgbClr val="94B5C9"/>
            </a:gs>
            <a:gs pos="0">
              <a:srgbClr val="296B93"/>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a:off x="228600" y="938753"/>
            <a:ext cx="8686800" cy="5919247"/>
          </a:xfrm>
          <a:prstGeom prst="round2Same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solidFill>
                <a:srgbClr val="000000"/>
              </a:solidFill>
              <a:latin typeface="Calibri" pitchFamily="34" charset="0"/>
              <a:ea typeface="MS PGothic" pitchFamily="34" charset="-128"/>
            </a:endParaRPr>
          </a:p>
        </p:txBody>
      </p:sp>
      <p:sp>
        <p:nvSpPr>
          <p:cNvPr id="1026" name="Rectangle 2"/>
          <p:cNvSpPr>
            <a:spLocks noGrp="1" noChangeArrowheads="1"/>
          </p:cNvSpPr>
          <p:nvPr>
            <p:ph type="title"/>
          </p:nvPr>
        </p:nvSpPr>
        <p:spPr bwMode="auto">
          <a:xfrm>
            <a:off x="381000" y="76201"/>
            <a:ext cx="8391525"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33400" y="1219200"/>
            <a:ext cx="8077200" cy="518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8" name="Straight Connector 6"/>
          <p:cNvCxnSpPr>
            <a:cxnSpLocks noChangeShapeType="1"/>
          </p:cNvCxnSpPr>
          <p:nvPr/>
        </p:nvCxnSpPr>
        <p:spPr bwMode="auto">
          <a:xfrm>
            <a:off x="0" y="6553200"/>
            <a:ext cx="9144000" cy="16669"/>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8162925" y="6409134"/>
            <a:ext cx="609600" cy="338138"/>
          </a:xfrm>
          <a:prstGeom prst="rect">
            <a:avLst/>
          </a:prstGeom>
          <a:solidFill>
            <a:schemeClr val="bg1"/>
          </a:solidFill>
          <a:ln>
            <a:noFill/>
          </a:ln>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fld id="{E4C6FE35-46A2-41B2-A7AC-05B86614E62C}" type="slidenum">
              <a:rPr lang="en-US" sz="1600">
                <a:solidFill>
                  <a:srgbClr val="FF6600"/>
                </a:solidFill>
              </a:rPr>
              <a:pPr algn="ctr"/>
              <a:t>‹#›</a:t>
            </a:fld>
            <a:endParaRPr lang="en-US" sz="1600" dirty="0">
              <a:solidFill>
                <a:srgbClr val="FF6600"/>
              </a:solidFill>
            </a:endParaRPr>
          </a:p>
        </p:txBody>
      </p:sp>
      <p:sp>
        <p:nvSpPr>
          <p:cNvPr id="10" name="Oval 9"/>
          <p:cNvSpPr>
            <a:spLocks noChangeArrowheads="1"/>
          </p:cNvSpPr>
          <p:nvPr/>
        </p:nvSpPr>
        <p:spPr bwMode="auto">
          <a:xfrm>
            <a:off x="8153400" y="6409134"/>
            <a:ext cx="619125" cy="304800"/>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37177545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400" b="1">
          <a:solidFill>
            <a:schemeClr val="bg1"/>
          </a:solidFill>
          <a:latin typeface="Calibri" panose="020F0502020204030204" pitchFamily="34" charset="0"/>
          <a:ea typeface="MS PGothic" pitchFamily="34" charset="-128"/>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2pPr>
      <a:lvl3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3pPr>
      <a:lvl4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4pPr>
      <a:lvl5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502020204030204" pitchFamily="34" charset="0"/>
          <a:ea typeface="MS PGothic" pitchFamily="34" charset="-128"/>
        </a:defRPr>
      </a:lvl2pPr>
      <a:lvl3pPr marL="1143000" indent="-228600" algn="l" rtl="0" eaLnBrk="1" fontAlgn="base" hangingPunct="1">
        <a:spcBef>
          <a:spcPct val="20000"/>
        </a:spcBef>
        <a:spcAft>
          <a:spcPct val="0"/>
        </a:spcAft>
        <a:buChar char="•"/>
        <a:defRPr sz="1800">
          <a:solidFill>
            <a:schemeClr val="tx1"/>
          </a:solidFill>
          <a:latin typeface="Calibri" panose="020F0502020204030204" pitchFamily="34" charset="0"/>
          <a:ea typeface="MS PGothic" pitchFamily="34" charset="-128"/>
        </a:defRPr>
      </a:lvl3pPr>
      <a:lvl4pPr marL="1600200" indent="-228600" algn="l" rtl="0" eaLnBrk="1" fontAlgn="base" hangingPunct="1">
        <a:spcBef>
          <a:spcPct val="20000"/>
        </a:spcBef>
        <a:spcAft>
          <a:spcPct val="0"/>
        </a:spcAft>
        <a:buChar char="–"/>
        <a:defRPr sz="1600">
          <a:solidFill>
            <a:schemeClr val="tx1"/>
          </a:solidFill>
          <a:latin typeface="Calibri" panose="020F0502020204030204" pitchFamily="34" charset="0"/>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cochrane@tica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brinfo.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ticas.org/pub_view.php?idx=873" TargetMode="External"/><Relationship Id="rId7" Type="http://schemas.openxmlformats.org/officeDocument/2006/relationships/image" Target="../media/image6.png"/><Relationship Id="rId2" Type="http://schemas.openxmlformats.org/officeDocument/2006/relationships/hyperlink" Target="http://www.TICAS.org" TargetMode="External"/><Relationship Id="rId1" Type="http://schemas.openxmlformats.org/officeDocument/2006/relationships/slideLayout" Target="../slideLayouts/slideLayout2.xml"/><Relationship Id="rId6" Type="http://schemas.openxmlformats.org/officeDocument/2006/relationships/hyperlink" Target="http://projectonstudentdebt.org/state_by_state-sum2013.php" TargetMode="External"/><Relationship Id="rId5" Type="http://schemas.openxmlformats.org/officeDocument/2006/relationships/hyperlink" Target="http://www.ticas.org/pub_view.php?idx=935" TargetMode="External"/><Relationship Id="rId4" Type="http://schemas.openxmlformats.org/officeDocument/2006/relationships/hyperlink" Target="http://projectonstudentdebt.org/state_by_state-data.php" TargetMode="Externa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mailto:ljasher@tica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TICA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34330" y="2743199"/>
            <a:ext cx="8509670" cy="4191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endParaRPr>
          </a:p>
        </p:txBody>
      </p:sp>
      <p:sp>
        <p:nvSpPr>
          <p:cNvPr id="2051" name="Text Box 3"/>
          <p:cNvSpPr txBox="1">
            <a:spLocks noChangeArrowheads="1"/>
          </p:cNvSpPr>
          <p:nvPr/>
        </p:nvSpPr>
        <p:spPr bwMode="auto">
          <a:xfrm>
            <a:off x="685800" y="3276600"/>
            <a:ext cx="8305800" cy="1384986"/>
          </a:xfrm>
          <a:prstGeom prst="rect">
            <a:avLst/>
          </a:prstGeom>
          <a:solidFill>
            <a:schemeClr val="bg1"/>
          </a:solidFill>
          <a:ln>
            <a:noFill/>
          </a:ln>
          <a:extLst/>
        </p:spPr>
        <p:txBody>
          <a:bodyPr wrap="square" lIns="91432" tIns="45716" rIns="91432" bIns="45716">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r>
              <a:rPr lang="en-US" sz="3600" b="1" i="1" dirty="0" smtClean="0">
                <a:solidFill>
                  <a:srgbClr val="FF6600"/>
                </a:solidFill>
              </a:rPr>
              <a:t>Aligning the Means and the Ends:</a:t>
            </a:r>
          </a:p>
          <a:p>
            <a:pPr algn="ctr"/>
            <a:r>
              <a:rPr lang="en-US" sz="4800" b="1" i="1" dirty="0" smtClean="0">
                <a:solidFill>
                  <a:srgbClr val="FF6600"/>
                </a:solidFill>
              </a:rPr>
              <a:t>Focus on Student Loans</a:t>
            </a:r>
            <a:endParaRPr lang="en-US" sz="4800" b="1" i="1" dirty="0">
              <a:solidFill>
                <a:srgbClr val="FF6600"/>
              </a:solidFill>
            </a:endParaRPr>
          </a:p>
        </p:txBody>
      </p:sp>
      <p:sp>
        <p:nvSpPr>
          <p:cNvPr id="2052" name="Text Box 4"/>
          <p:cNvSpPr txBox="1">
            <a:spLocks noChangeArrowheads="1"/>
          </p:cNvSpPr>
          <p:nvPr/>
        </p:nvSpPr>
        <p:spPr bwMode="auto">
          <a:xfrm>
            <a:off x="838533" y="5410200"/>
            <a:ext cx="8305467"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1800" b="1" dirty="0" smtClean="0">
                <a:solidFill>
                  <a:srgbClr val="2A4D64"/>
                </a:solidFill>
              </a:rPr>
              <a:t>COSUAA Annual Conference</a:t>
            </a:r>
          </a:p>
          <a:p>
            <a:r>
              <a:rPr lang="en-US" sz="1800" b="1" dirty="0" smtClean="0">
                <a:solidFill>
                  <a:srgbClr val="2A4D64"/>
                </a:solidFill>
              </a:rPr>
              <a:t>Scottsdale, AZ − April 28, 2014</a:t>
            </a:r>
            <a:br>
              <a:rPr lang="en-US" sz="1800" b="1" dirty="0" smtClean="0">
                <a:solidFill>
                  <a:srgbClr val="2A4D64"/>
                </a:solidFill>
              </a:rPr>
            </a:br>
            <a:endParaRPr lang="en-US" sz="1800" b="1" dirty="0" smtClean="0">
              <a:solidFill>
                <a:srgbClr val="2A4D64"/>
              </a:solidFill>
            </a:endParaRPr>
          </a:p>
          <a:p>
            <a:r>
              <a:rPr lang="en-US" sz="1800" b="1" dirty="0" smtClean="0">
                <a:solidFill>
                  <a:srgbClr val="2A4D64"/>
                </a:solidFill>
              </a:rPr>
              <a:t>Lauren Asher, </a:t>
            </a:r>
            <a:r>
              <a:rPr lang="en-US" sz="1800" b="1" dirty="0" smtClean="0">
                <a:solidFill>
                  <a:srgbClr val="2A4D64"/>
                </a:solidFill>
                <a:hlinkClick r:id="rId3"/>
              </a:rPr>
              <a:t>ljasher@ticas.org</a:t>
            </a:r>
            <a:r>
              <a:rPr lang="en-US" sz="1800" b="1" dirty="0" smtClean="0">
                <a:solidFill>
                  <a:srgbClr val="2A4D64"/>
                </a:solidFill>
              </a:rPr>
              <a:t> </a:t>
            </a:r>
            <a:endParaRPr lang="en-US" sz="1800" b="1" dirty="0">
              <a:solidFill>
                <a:srgbClr val="4C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30" y="0"/>
            <a:ext cx="8509670" cy="2666999"/>
          </a:xfrm>
          <a:prstGeom prst="rect">
            <a:avLst/>
          </a:prstGeom>
        </p:spPr>
      </p:pic>
      <p:sp>
        <p:nvSpPr>
          <p:cNvPr id="6" name="Rectangle 5"/>
          <p:cNvSpPr/>
          <p:nvPr/>
        </p:nvSpPr>
        <p:spPr bwMode="auto">
          <a:xfrm>
            <a:off x="0" y="0"/>
            <a:ext cx="634330" cy="68580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094096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Repayment System Issues</a:t>
            </a:r>
            <a:endParaRPr lang="en-US" dirty="0"/>
          </a:p>
        </p:txBody>
      </p:sp>
      <p:sp>
        <p:nvSpPr>
          <p:cNvPr id="3" name="Content Placeholder 2"/>
          <p:cNvSpPr>
            <a:spLocks noGrp="1"/>
          </p:cNvSpPr>
          <p:nvPr>
            <p:ph idx="1"/>
          </p:nvPr>
        </p:nvSpPr>
        <p:spPr>
          <a:xfrm>
            <a:off x="457200" y="1219200"/>
            <a:ext cx="8229600" cy="5189934"/>
          </a:xfrm>
        </p:spPr>
        <p:txBody>
          <a:bodyPr/>
          <a:lstStyle/>
          <a:p>
            <a:r>
              <a:rPr lang="en-US" b="1" dirty="0"/>
              <a:t>Information </a:t>
            </a:r>
            <a:r>
              <a:rPr lang="en-US" b="1" dirty="0" smtClean="0"/>
              <a:t>challenges</a:t>
            </a:r>
          </a:p>
          <a:p>
            <a:pPr lvl="1"/>
            <a:r>
              <a:rPr lang="en-US" dirty="0"/>
              <a:t>Complexity of</a:t>
            </a:r>
            <a:r>
              <a:rPr lang="en-US" dirty="0" smtClean="0"/>
              <a:t> loan </a:t>
            </a:r>
            <a:r>
              <a:rPr lang="en-US" dirty="0"/>
              <a:t>types and repayment </a:t>
            </a:r>
            <a:r>
              <a:rPr lang="en-US" dirty="0" smtClean="0"/>
              <a:t>options</a:t>
            </a:r>
          </a:p>
          <a:p>
            <a:pPr lvl="1"/>
            <a:r>
              <a:rPr lang="en-US" dirty="0"/>
              <a:t>Lack of awareness about income-driven repayment (IDR) plans: IBR, PAYE, and </a:t>
            </a:r>
            <a:r>
              <a:rPr lang="en-US" dirty="0" smtClean="0"/>
              <a:t>ICR</a:t>
            </a:r>
          </a:p>
          <a:p>
            <a:pPr marL="457200" lvl="1" indent="0">
              <a:buNone/>
            </a:pPr>
            <a:endParaRPr lang="en-US" dirty="0"/>
          </a:p>
          <a:p>
            <a:r>
              <a:rPr lang="en-US" b="1" dirty="0"/>
              <a:t>Process and design</a:t>
            </a:r>
            <a:r>
              <a:rPr lang="en-US" b="1" dirty="0" smtClean="0"/>
              <a:t> issues with existing </a:t>
            </a:r>
            <a:r>
              <a:rPr lang="en-US" b="1" dirty="0"/>
              <a:t>IDR </a:t>
            </a:r>
            <a:r>
              <a:rPr lang="en-US" b="1" dirty="0" smtClean="0"/>
              <a:t>plans</a:t>
            </a:r>
          </a:p>
          <a:p>
            <a:pPr lvl="1"/>
            <a:r>
              <a:rPr lang="en-US" dirty="0" smtClean="0"/>
              <a:t>Multiple IDR plans with varying features and eligibility requirements</a:t>
            </a:r>
          </a:p>
          <a:p>
            <a:pPr lvl="1"/>
            <a:r>
              <a:rPr lang="en-US" dirty="0" smtClean="0"/>
              <a:t>Barriers </a:t>
            </a:r>
            <a:r>
              <a:rPr lang="en-US" dirty="0"/>
              <a:t>to </a:t>
            </a:r>
            <a:r>
              <a:rPr lang="en-US" dirty="0" smtClean="0"/>
              <a:t>enrollment and renewal</a:t>
            </a:r>
          </a:p>
          <a:p>
            <a:pPr lvl="1"/>
            <a:r>
              <a:rPr lang="en-US" dirty="0" smtClean="0"/>
              <a:t>Benefits could be better targeted to those who need help the most</a:t>
            </a:r>
          </a:p>
          <a:p>
            <a:pPr lvl="1"/>
            <a:r>
              <a:rPr lang="en-US" dirty="0"/>
              <a:t>Taxation of forgiven </a:t>
            </a:r>
            <a:r>
              <a:rPr lang="en-US" dirty="0" smtClean="0"/>
              <a:t>amounts creates a new financial burden</a:t>
            </a:r>
          </a:p>
          <a:p>
            <a:pPr lvl="1">
              <a:buNone/>
            </a:pPr>
            <a:endParaRPr lang="en-US" dirty="0" smtClean="0"/>
          </a:p>
          <a:p>
            <a:pPr marL="342900" lvl="1" indent="-342900">
              <a:buFontTx/>
              <a:buChar char="•"/>
            </a:pPr>
            <a:r>
              <a:rPr lang="en-US" sz="2400" dirty="0" smtClean="0"/>
              <a:t>Need to </a:t>
            </a:r>
            <a:r>
              <a:rPr lang="en-US" sz="2400" b="1" i="1" dirty="0" smtClean="0"/>
              <a:t>do more </a:t>
            </a:r>
            <a:r>
              <a:rPr lang="en-US" sz="2400" dirty="0" smtClean="0"/>
              <a:t>to </a:t>
            </a:r>
            <a:r>
              <a:rPr lang="en-US" sz="2400" b="1" dirty="0" smtClean="0"/>
              <a:t>help borrowers choose </a:t>
            </a:r>
            <a:r>
              <a:rPr lang="en-US" sz="2400" dirty="0" smtClean="0"/>
              <a:t>a plan that’s right for them, </a:t>
            </a:r>
            <a:r>
              <a:rPr lang="en-US" sz="2400" b="1" dirty="0" smtClean="0"/>
              <a:t>keep up with their payments</a:t>
            </a:r>
            <a:r>
              <a:rPr lang="en-US" sz="2400" dirty="0" smtClean="0"/>
              <a:t>, and </a:t>
            </a:r>
            <a:r>
              <a:rPr lang="en-US" sz="2400" b="1" dirty="0" smtClean="0"/>
              <a:t>avoid default</a:t>
            </a:r>
            <a:r>
              <a:rPr lang="en-US" sz="2400" dirty="0" smtClean="0"/>
              <a:t>. </a:t>
            </a:r>
          </a:p>
          <a:p>
            <a:pPr>
              <a:buNone/>
            </a:pPr>
            <a:r>
              <a:rPr lang="en-US" dirty="0" smtClean="0"/>
              <a:t/>
            </a:r>
            <a:br>
              <a:rPr lang="en-US" dirty="0" smtClean="0"/>
            </a:br>
            <a:endParaRPr lang="en-US" dirty="0"/>
          </a:p>
        </p:txBody>
      </p:sp>
    </p:spTree>
    <p:extLst>
      <p:ext uri="{BB962C8B-B14F-4D97-AF65-F5344CB8AC3E}">
        <p14:creationId xmlns:p14="http://schemas.microsoft.com/office/powerpoint/2010/main" val="88778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6934200" cy="5447645"/>
          </a:xfrm>
          <a:prstGeom prst="rect">
            <a:avLst/>
          </a:prstGeom>
          <a:noFill/>
        </p:spPr>
        <p:txBody>
          <a:bodyPr wrap="square" rtlCol="0">
            <a:spAutoFit/>
          </a:bodyPr>
          <a:lstStyle/>
          <a:p>
            <a:r>
              <a:rPr lang="en-US" sz="2400" b="1" i="1" dirty="0" smtClean="0">
                <a:latin typeface="Calibri" panose="020F0502020204030204" pitchFamily="34" charset="0"/>
              </a:rPr>
              <a:t>Do</a:t>
            </a:r>
            <a:r>
              <a:rPr lang="en-US" sz="2400" dirty="0" smtClean="0">
                <a:latin typeface="Calibri" panose="020F0502020204030204" pitchFamily="34" charset="0"/>
              </a:rPr>
              <a:t>:</a:t>
            </a:r>
          </a:p>
          <a:p>
            <a:endParaRPr lang="en-US" sz="900" dirty="0" smtClean="0">
              <a:latin typeface="Calibri" panose="020F0502020204030204" pitchFamily="34" charset="0"/>
            </a:endParaRPr>
          </a:p>
          <a:p>
            <a:pPr marL="342900" indent="-342900">
              <a:buFont typeface="Arial" panose="020B0604020202020204" pitchFamily="34" charset="0"/>
              <a:buChar char="•"/>
            </a:pPr>
            <a:r>
              <a:rPr lang="en-US" sz="2400" i="1" dirty="0" smtClean="0">
                <a:latin typeface="Calibri" panose="020F0502020204030204" pitchFamily="34" charset="0"/>
              </a:rPr>
              <a:t>Streamline</a:t>
            </a:r>
            <a:r>
              <a:rPr lang="en-US" sz="2400" dirty="0" smtClean="0">
                <a:latin typeface="Calibri" panose="020F0502020204030204" pitchFamily="34" charset="0"/>
              </a:rPr>
              <a:t> and </a:t>
            </a:r>
            <a:r>
              <a:rPr lang="en-US" sz="2400" i="1" dirty="0" smtClean="0">
                <a:latin typeface="Calibri" panose="020F0502020204030204" pitchFamily="34" charset="0"/>
              </a:rPr>
              <a:t>improve</a:t>
            </a:r>
            <a:r>
              <a:rPr lang="en-US" sz="2400" dirty="0" smtClean="0">
                <a:latin typeface="Calibri" panose="020F0502020204030204" pitchFamily="34" charset="0"/>
              </a:rPr>
              <a:t> IDR</a:t>
            </a:r>
          </a:p>
          <a:p>
            <a:pPr marL="342900" indent="-342900">
              <a:buFont typeface="Arial" panose="020B0604020202020204" pitchFamily="34" charset="0"/>
              <a:buChar char="•"/>
            </a:pPr>
            <a:r>
              <a:rPr lang="en-US" sz="2400" dirty="0" smtClean="0">
                <a:latin typeface="Calibri" panose="020F0502020204030204" pitchFamily="34" charset="0"/>
              </a:rPr>
              <a:t>Improve </a:t>
            </a:r>
            <a:r>
              <a:rPr lang="en-US" sz="2400" i="1" dirty="0" smtClean="0">
                <a:latin typeface="Calibri" panose="020F0502020204030204" pitchFamily="34" charset="0"/>
              </a:rPr>
              <a:t>outreach</a:t>
            </a:r>
            <a:r>
              <a:rPr lang="en-US" sz="2400" dirty="0" smtClean="0">
                <a:latin typeface="Calibri" panose="020F0502020204030204" pitchFamily="34" charset="0"/>
              </a:rPr>
              <a:t> and loan </a:t>
            </a:r>
            <a:r>
              <a:rPr lang="en-US" sz="2400" i="1" dirty="0" smtClean="0">
                <a:latin typeface="Calibri" panose="020F0502020204030204" pitchFamily="34" charset="0"/>
              </a:rPr>
              <a:t>counseling</a:t>
            </a:r>
            <a:r>
              <a:rPr lang="en-US" sz="2400" dirty="0" smtClean="0">
                <a:latin typeface="Calibri" panose="020F0502020204030204" pitchFamily="34" charset="0"/>
              </a:rPr>
              <a:t> to better help borrowers choose the plan best for them</a:t>
            </a:r>
          </a:p>
          <a:p>
            <a:pPr marL="342900" indent="-342900">
              <a:buFont typeface="Arial" panose="020B0604020202020204" pitchFamily="34" charset="0"/>
              <a:buChar char="•"/>
            </a:pPr>
            <a:r>
              <a:rPr lang="en-US" sz="2400" dirty="0">
                <a:latin typeface="Calibri" panose="020F0502020204030204" pitchFamily="34" charset="0"/>
              </a:rPr>
              <a:t>Automatically enroll</a:t>
            </a:r>
            <a:r>
              <a:rPr lang="en-US" sz="2400" i="1" dirty="0">
                <a:latin typeface="Calibri" panose="020F0502020204030204" pitchFamily="34" charset="0"/>
              </a:rPr>
              <a:t> severely delinquent </a:t>
            </a:r>
            <a:r>
              <a:rPr lang="en-US" sz="2400" dirty="0">
                <a:latin typeface="Calibri" panose="020F0502020204030204" pitchFamily="34" charset="0"/>
              </a:rPr>
              <a:t>borrowers in </a:t>
            </a:r>
            <a:r>
              <a:rPr lang="en-US" sz="2400" dirty="0" smtClean="0">
                <a:latin typeface="Calibri" panose="020F0502020204030204" pitchFamily="34" charset="0"/>
              </a:rPr>
              <a:t>IDR (i.e., after no payme</a:t>
            </a:r>
            <a:r>
              <a:rPr lang="en-US" sz="2400" dirty="0" smtClean="0">
                <a:solidFill>
                  <a:schemeClr val="accent4"/>
                </a:solidFill>
                <a:latin typeface="Calibri" panose="020F0502020204030204" pitchFamily="34" charset="0"/>
              </a:rPr>
              <a:t>nts </a:t>
            </a:r>
            <a:r>
              <a:rPr lang="en-US" sz="2400" dirty="0" smtClean="0">
                <a:latin typeface="Calibri" panose="020F0502020204030204" pitchFamily="34" charset="0"/>
              </a:rPr>
              <a:t>for 6 months)</a:t>
            </a:r>
          </a:p>
          <a:p>
            <a:pPr marL="342900" indent="-342900">
              <a:buFont typeface="Arial" panose="020B0604020202020204" pitchFamily="34" charset="0"/>
              <a:buChar char="•"/>
            </a:pPr>
            <a:endParaRPr lang="en-US" sz="2400" dirty="0">
              <a:latin typeface="Calibri" panose="020F0502020204030204" pitchFamily="34" charset="0"/>
            </a:endParaRPr>
          </a:p>
          <a:p>
            <a:r>
              <a:rPr lang="en-US" sz="2400" i="1" dirty="0" smtClean="0">
                <a:latin typeface="Calibri" panose="020F0502020204030204" pitchFamily="34" charset="0"/>
              </a:rPr>
              <a:t>Do </a:t>
            </a:r>
            <a:r>
              <a:rPr lang="en-US" sz="2400" b="1" i="1" dirty="0">
                <a:latin typeface="Calibri" panose="020F0502020204030204" pitchFamily="34" charset="0"/>
              </a:rPr>
              <a:t>N</a:t>
            </a:r>
            <a:r>
              <a:rPr lang="en-US" sz="2400" b="1" i="1" dirty="0" smtClean="0">
                <a:latin typeface="Calibri" panose="020F0502020204030204" pitchFamily="34" charset="0"/>
              </a:rPr>
              <a:t>ot</a:t>
            </a:r>
            <a:r>
              <a:rPr lang="en-US" sz="2400" dirty="0" smtClean="0">
                <a:latin typeface="Calibri" panose="020F0502020204030204" pitchFamily="34" charset="0"/>
              </a:rPr>
              <a:t>:</a:t>
            </a:r>
          </a:p>
          <a:p>
            <a:r>
              <a:rPr lang="en-US" sz="900" dirty="0" smtClean="0">
                <a:latin typeface="Calibri" panose="020F0502020204030204" pitchFamily="34" charset="0"/>
              </a:rPr>
              <a:t>  </a:t>
            </a:r>
          </a:p>
          <a:p>
            <a:pPr marL="342900" indent="-342900">
              <a:buFont typeface="Arial" panose="020B0604020202020204" pitchFamily="34" charset="0"/>
              <a:buChar char="•"/>
            </a:pPr>
            <a:r>
              <a:rPr lang="en-US" sz="2400" dirty="0">
                <a:latin typeface="Calibri" panose="020F0502020204030204" pitchFamily="34" charset="0"/>
              </a:rPr>
              <a:t>M</a:t>
            </a:r>
            <a:r>
              <a:rPr lang="en-US" sz="2400" dirty="0" smtClean="0">
                <a:latin typeface="Calibri" panose="020F0502020204030204" pitchFamily="34" charset="0"/>
              </a:rPr>
              <a:t>ake IDR the </a:t>
            </a:r>
            <a:r>
              <a:rPr lang="en-US" sz="2400" i="1" dirty="0" smtClean="0">
                <a:latin typeface="Calibri" panose="020F0502020204030204" pitchFamily="34" charset="0"/>
              </a:rPr>
              <a:t>only</a:t>
            </a:r>
            <a:r>
              <a:rPr lang="en-US" sz="2400" dirty="0" smtClean="0">
                <a:latin typeface="Calibri" panose="020F0502020204030204" pitchFamily="34" charset="0"/>
              </a:rPr>
              <a:t> plan for all borrowers</a:t>
            </a:r>
          </a:p>
          <a:p>
            <a:pPr marL="342900" indent="-342900">
              <a:buFont typeface="Arial" panose="020B0604020202020204" pitchFamily="34" charset="0"/>
              <a:buChar char="•"/>
            </a:pPr>
            <a:r>
              <a:rPr lang="en-US" sz="2400" dirty="0">
                <a:latin typeface="Calibri" panose="020F0502020204030204" pitchFamily="34" charset="0"/>
              </a:rPr>
              <a:t>A</a:t>
            </a:r>
            <a:r>
              <a:rPr lang="en-US" sz="2400" dirty="0" smtClean="0">
                <a:latin typeface="Calibri" panose="020F0502020204030204" pitchFamily="34" charset="0"/>
              </a:rPr>
              <a:t>utomatically put </a:t>
            </a:r>
            <a:r>
              <a:rPr lang="en-US" sz="2400" i="1" dirty="0" smtClean="0">
                <a:latin typeface="Calibri" panose="020F0502020204030204" pitchFamily="34" charset="0"/>
              </a:rPr>
              <a:t>all</a:t>
            </a:r>
            <a:r>
              <a:rPr lang="en-US" sz="2400" dirty="0" smtClean="0">
                <a:latin typeface="Calibri" panose="020F0502020204030204" pitchFamily="34" charset="0"/>
              </a:rPr>
              <a:t> borrowers in IDR without additional research and analysis</a:t>
            </a:r>
          </a:p>
          <a:p>
            <a:pPr marL="342900" indent="-342900">
              <a:buFont typeface="Arial" panose="020B0604020202020204" pitchFamily="34" charset="0"/>
              <a:buChar char="•"/>
            </a:pPr>
            <a:r>
              <a:rPr lang="en-US" sz="2400" dirty="0" smtClean="0">
                <a:solidFill>
                  <a:schemeClr val="accent4"/>
                </a:solidFill>
                <a:latin typeface="Calibri" panose="020F0502020204030204" pitchFamily="34" charset="0"/>
              </a:rPr>
              <a:t>Treat discharged loan balances as </a:t>
            </a:r>
            <a:r>
              <a:rPr lang="en-US" sz="2400" i="1" dirty="0" smtClean="0">
                <a:solidFill>
                  <a:schemeClr val="accent4"/>
                </a:solidFill>
                <a:latin typeface="Calibri" panose="020F0502020204030204" pitchFamily="34" charset="0"/>
              </a:rPr>
              <a:t>taxable</a:t>
            </a:r>
            <a:r>
              <a:rPr lang="en-US" sz="2400" dirty="0" smtClean="0">
                <a:solidFill>
                  <a:schemeClr val="accent4"/>
                </a:solidFill>
                <a:latin typeface="Calibri" panose="020F0502020204030204" pitchFamily="34" charset="0"/>
              </a:rPr>
              <a:t> income</a:t>
            </a:r>
          </a:p>
          <a:p>
            <a:pPr marL="342900" indent="-342900">
              <a:buFont typeface="Arial" panose="020B0604020202020204" pitchFamily="34" charset="0"/>
              <a:buChar char="•"/>
            </a:pPr>
            <a:r>
              <a:rPr lang="en-US" sz="2400" dirty="0" smtClean="0">
                <a:solidFill>
                  <a:schemeClr val="accent4"/>
                </a:solidFill>
                <a:latin typeface="Calibri" panose="020F0502020204030204" pitchFamily="34" charset="0"/>
              </a:rPr>
              <a:t>Assume paycheck </a:t>
            </a:r>
            <a:r>
              <a:rPr lang="en-US" sz="2400" i="1" dirty="0" smtClean="0">
                <a:solidFill>
                  <a:schemeClr val="accent4"/>
                </a:solidFill>
                <a:latin typeface="Calibri" panose="020F0502020204030204" pitchFamily="34" charset="0"/>
              </a:rPr>
              <a:t>withholding</a:t>
            </a:r>
            <a:r>
              <a:rPr lang="en-US" sz="2400" dirty="0" smtClean="0">
                <a:solidFill>
                  <a:schemeClr val="accent4"/>
                </a:solidFill>
                <a:latin typeface="Calibri" panose="020F0502020204030204" pitchFamily="34" charset="0"/>
              </a:rPr>
              <a:t> is an easy fix</a:t>
            </a:r>
          </a:p>
          <a:p>
            <a:endParaRPr lang="en-US" dirty="0"/>
          </a:p>
        </p:txBody>
      </p:sp>
      <p:sp>
        <p:nvSpPr>
          <p:cNvPr id="3" name="Title 1"/>
          <p:cNvSpPr txBox="1">
            <a:spLocks/>
          </p:cNvSpPr>
          <p:nvPr/>
        </p:nvSpPr>
        <p:spPr>
          <a:xfrm>
            <a:off x="152400" y="76201"/>
            <a:ext cx="8839200" cy="761999"/>
          </a:xfrm>
          <a:prstGeom prst="rect">
            <a:avLst/>
          </a:prstGeom>
        </p:spPr>
        <p:txBody>
          <a:bodyPr/>
          <a:lstStyle>
            <a:lvl1pPr algn="ctr" rtl="0" eaLnBrk="1" fontAlgn="base" hangingPunct="1">
              <a:spcBef>
                <a:spcPct val="0"/>
              </a:spcBef>
              <a:spcAft>
                <a:spcPct val="0"/>
              </a:spcAft>
              <a:defRPr sz="4400" b="1">
                <a:solidFill>
                  <a:schemeClr val="bg1"/>
                </a:solidFill>
                <a:latin typeface="Calibri" panose="020F0502020204030204" pitchFamily="34" charset="0"/>
                <a:ea typeface="MS PGothic" pitchFamily="34" charset="-128"/>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2pPr>
            <a:lvl3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3pPr>
            <a:lvl4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4pPr>
            <a:lvl5pPr algn="ctr" rtl="0" eaLnBrk="1" fontAlgn="base" hangingPunct="1">
              <a:spcBef>
                <a:spcPct val="0"/>
              </a:spcBef>
              <a:spcAft>
                <a:spcPct val="0"/>
              </a:spcAft>
              <a:defRPr sz="4400">
                <a:solidFill>
                  <a:schemeClr val="tx2"/>
                </a:solidFill>
                <a:latin typeface="Times" pitchFamily="18"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a:lstStyle>
          <a:p>
            <a:r>
              <a:rPr lang="en-US" sz="4000" kern="0" dirty="0" smtClean="0"/>
              <a:t>TICAS Recommendations</a:t>
            </a:r>
            <a:endParaRPr lang="en-US" sz="4000" kern="0" dirty="0"/>
          </a:p>
        </p:txBody>
      </p:sp>
    </p:spTree>
    <p:extLst>
      <p:ext uri="{BB962C8B-B14F-4D97-AF65-F5344CB8AC3E}">
        <p14:creationId xmlns:p14="http://schemas.microsoft.com/office/powerpoint/2010/main" val="242595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761999"/>
          </a:xfrm>
        </p:spPr>
        <p:txBody>
          <a:bodyPr/>
          <a:lstStyle/>
          <a:p>
            <a:r>
              <a:rPr lang="en-US" sz="3600" dirty="0" smtClean="0"/>
              <a:t>Improve Income-Driven Repayment (1/2)</a:t>
            </a:r>
            <a:endParaRPr lang="en-US" sz="3600" dirty="0"/>
          </a:p>
        </p:txBody>
      </p:sp>
      <p:sp>
        <p:nvSpPr>
          <p:cNvPr id="3" name="Content Placeholder 2"/>
          <p:cNvSpPr>
            <a:spLocks noGrp="1"/>
          </p:cNvSpPr>
          <p:nvPr>
            <p:ph idx="1"/>
          </p:nvPr>
        </p:nvSpPr>
        <p:spPr>
          <a:xfrm>
            <a:off x="457200" y="1219200"/>
            <a:ext cx="8229600" cy="5189934"/>
          </a:xfrm>
        </p:spPr>
        <p:txBody>
          <a:bodyPr/>
          <a:lstStyle/>
          <a:p>
            <a:r>
              <a:rPr lang="en-US" sz="2800" dirty="0" smtClean="0"/>
              <a:t>Replace existing IDR plans with </a:t>
            </a:r>
            <a:r>
              <a:rPr lang="en-US" sz="2800" b="1" dirty="0" smtClean="0"/>
              <a:t>one</a:t>
            </a:r>
            <a:r>
              <a:rPr lang="en-US" sz="2800" dirty="0" smtClean="0"/>
              <a:t> plan that:</a:t>
            </a:r>
            <a:r>
              <a:rPr lang="en-US" b="1" dirty="0" smtClean="0"/>
              <a:t/>
            </a:r>
            <a:br>
              <a:rPr lang="en-US" b="1" dirty="0" smtClean="0"/>
            </a:br>
            <a:endParaRPr lang="en-US" b="1" dirty="0" smtClean="0"/>
          </a:p>
          <a:p>
            <a:pPr lvl="1"/>
            <a:r>
              <a:rPr lang="en-US" sz="2200" dirty="0" smtClean="0"/>
              <a:t>Is available </a:t>
            </a:r>
            <a:r>
              <a:rPr lang="en-US" sz="2200" dirty="0"/>
              <a:t>to </a:t>
            </a:r>
            <a:r>
              <a:rPr lang="en-US" sz="2200" i="1" dirty="0"/>
              <a:t>all </a:t>
            </a:r>
            <a:r>
              <a:rPr lang="en-US" sz="2200" dirty="0"/>
              <a:t>borrowers, regardless of</a:t>
            </a:r>
            <a:r>
              <a:rPr lang="en-US" sz="2200" dirty="0" smtClean="0"/>
              <a:t> when they borrowed, whether loans </a:t>
            </a:r>
            <a:r>
              <a:rPr lang="en-US" sz="2200" dirty="0"/>
              <a:t>are Direct or FFEL, </a:t>
            </a:r>
            <a:r>
              <a:rPr lang="en-US" sz="2200" dirty="0" smtClean="0"/>
              <a:t>or their debt or income level </a:t>
            </a:r>
            <a:br>
              <a:rPr lang="en-US" sz="2200" dirty="0" smtClean="0"/>
            </a:br>
            <a:endParaRPr lang="en-US" sz="2200" dirty="0"/>
          </a:p>
          <a:p>
            <a:pPr lvl="1"/>
            <a:r>
              <a:rPr lang="en-US" sz="2200" dirty="0" smtClean="0"/>
              <a:t>Caps monthly payments at </a:t>
            </a:r>
            <a:r>
              <a:rPr lang="en-US" sz="2200" i="1" dirty="0" smtClean="0"/>
              <a:t>10%</a:t>
            </a:r>
            <a:r>
              <a:rPr lang="en-US" sz="2200" dirty="0" smtClean="0"/>
              <a:t> of a borrower’s income</a:t>
            </a:r>
            <a:br>
              <a:rPr lang="en-US" sz="2200" dirty="0" smtClean="0"/>
            </a:br>
            <a:endParaRPr lang="en-US" sz="2200" dirty="0" smtClean="0"/>
          </a:p>
          <a:p>
            <a:pPr lvl="1"/>
            <a:r>
              <a:rPr lang="en-US" sz="2200" dirty="0" smtClean="0"/>
              <a:t>Provides forgiveness after </a:t>
            </a:r>
            <a:r>
              <a:rPr lang="en-US" sz="2200" i="1" dirty="0" smtClean="0"/>
              <a:t>20</a:t>
            </a:r>
            <a:r>
              <a:rPr lang="en-US" sz="2200" dirty="0" smtClean="0"/>
              <a:t> years of payments</a:t>
            </a:r>
            <a:br>
              <a:rPr lang="en-US" sz="2200" dirty="0" smtClean="0"/>
            </a:br>
            <a:endParaRPr lang="en-US" sz="2200" dirty="0" smtClean="0"/>
          </a:p>
          <a:p>
            <a:pPr lvl="1"/>
            <a:r>
              <a:rPr lang="en-US" sz="2200" dirty="0" smtClean="0"/>
              <a:t>Targets benefits to borrowers who need help the most:</a:t>
            </a:r>
          </a:p>
          <a:p>
            <a:pPr lvl="2"/>
            <a:r>
              <a:rPr lang="en-US" sz="2000" dirty="0" smtClean="0"/>
              <a:t>Eliminate </a:t>
            </a:r>
            <a:r>
              <a:rPr lang="en-US" sz="2000" i="1" dirty="0" smtClean="0"/>
              <a:t>standard payment cap </a:t>
            </a:r>
            <a:r>
              <a:rPr lang="en-US" sz="2000" dirty="0" smtClean="0"/>
              <a:t>on monthly payment amounts</a:t>
            </a:r>
          </a:p>
          <a:p>
            <a:pPr lvl="2"/>
            <a:r>
              <a:rPr lang="en-US" sz="2000" dirty="0" smtClean="0"/>
              <a:t>Phase out </a:t>
            </a:r>
            <a:r>
              <a:rPr lang="en-US" sz="2000" i="1" dirty="0" smtClean="0"/>
              <a:t>income exclusion </a:t>
            </a:r>
            <a:r>
              <a:rPr lang="en-US" sz="2000" dirty="0" smtClean="0"/>
              <a:t>for borrowers with </a:t>
            </a:r>
            <a:r>
              <a:rPr lang="en-US" sz="2000" i="1" dirty="0" smtClean="0"/>
              <a:t>high incomes</a:t>
            </a:r>
          </a:p>
          <a:p>
            <a:pPr marL="457200" lvl="1" indent="0">
              <a:buNone/>
            </a:pPr>
            <a:r>
              <a:rPr lang="en-US" dirty="0" smtClean="0"/>
              <a:t/>
            </a:r>
            <a:br>
              <a:rPr lang="en-US" dirty="0" smtClean="0"/>
            </a:br>
            <a:endParaRPr lang="en-US" dirty="0" smtClean="0"/>
          </a:p>
          <a:p>
            <a:pPr marL="0" indent="0">
              <a:buNone/>
            </a:pPr>
            <a:r>
              <a:rPr lang="en-US" sz="1100" dirty="0"/>
              <a:t/>
            </a:r>
            <a:br>
              <a:rPr lang="en-US" sz="1100" dirty="0"/>
            </a:br>
            <a:endParaRPr lang="en-US" sz="1100" dirty="0"/>
          </a:p>
        </p:txBody>
      </p:sp>
    </p:spTree>
    <p:extLst>
      <p:ext uri="{BB962C8B-B14F-4D97-AF65-F5344CB8AC3E}">
        <p14:creationId xmlns:p14="http://schemas.microsoft.com/office/powerpoint/2010/main" val="122057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761999"/>
          </a:xfrm>
        </p:spPr>
        <p:txBody>
          <a:bodyPr/>
          <a:lstStyle/>
          <a:p>
            <a:r>
              <a:rPr lang="en-US" sz="3600" dirty="0"/>
              <a:t>Recommendations to Improve IDR </a:t>
            </a:r>
            <a:r>
              <a:rPr lang="en-US" sz="3600" dirty="0" smtClean="0"/>
              <a:t>(2/2)</a:t>
            </a:r>
            <a:endParaRPr lang="en-US" sz="3600" dirty="0"/>
          </a:p>
        </p:txBody>
      </p:sp>
      <p:sp>
        <p:nvSpPr>
          <p:cNvPr id="3" name="Content Placeholder 2"/>
          <p:cNvSpPr>
            <a:spLocks noGrp="1"/>
          </p:cNvSpPr>
          <p:nvPr>
            <p:ph idx="1"/>
          </p:nvPr>
        </p:nvSpPr>
        <p:spPr>
          <a:xfrm>
            <a:off x="457200" y="1219200"/>
            <a:ext cx="8229600" cy="5189934"/>
          </a:xfrm>
        </p:spPr>
        <p:txBody>
          <a:bodyPr/>
          <a:lstStyle/>
          <a:p>
            <a:r>
              <a:rPr lang="en-US" sz="2800" dirty="0" smtClean="0"/>
              <a:t>Make it easier for borrowers to keep their </a:t>
            </a:r>
            <a:r>
              <a:rPr lang="en-US" sz="2800" i="1" dirty="0" smtClean="0"/>
              <a:t>income information</a:t>
            </a:r>
            <a:r>
              <a:rPr lang="en-US" sz="2800" dirty="0" smtClean="0"/>
              <a:t> up to date</a:t>
            </a:r>
          </a:p>
          <a:p>
            <a:pPr lvl="1"/>
            <a:r>
              <a:rPr lang="en-US" dirty="0" smtClean="0"/>
              <a:t>Expand the IRS Data Retrieval Tool to draw in data from W-2 forms</a:t>
            </a:r>
          </a:p>
          <a:p>
            <a:pPr lvl="1"/>
            <a:r>
              <a:rPr lang="en-US" dirty="0" smtClean="0"/>
              <a:t>Let borrowers provide advance access to their earnings data for multiple years</a:t>
            </a:r>
            <a:r>
              <a:rPr lang="en-US" sz="2400" dirty="0" smtClean="0"/>
              <a:t/>
            </a:r>
            <a:br>
              <a:rPr lang="en-US" sz="2400" dirty="0" smtClean="0"/>
            </a:br>
            <a:endParaRPr lang="en-US" sz="2400" dirty="0" smtClean="0"/>
          </a:p>
          <a:p>
            <a:r>
              <a:rPr lang="en-US" sz="2800" dirty="0" smtClean="0"/>
              <a:t>Make it easier for borrowers to </a:t>
            </a:r>
            <a:r>
              <a:rPr lang="en-US" sz="2800" i="1" dirty="0" smtClean="0"/>
              <a:t>prepay</a:t>
            </a:r>
            <a:r>
              <a:rPr lang="en-US" sz="2800" dirty="0" smtClean="0"/>
              <a:t> their loans if they are able to, so they accrue less interest</a:t>
            </a:r>
          </a:p>
          <a:p>
            <a:endParaRPr lang="en-US" dirty="0"/>
          </a:p>
          <a:p>
            <a:r>
              <a:rPr lang="en-US" sz="2800" dirty="0"/>
              <a:t>Don’t treat forgiven loan balances as </a:t>
            </a:r>
            <a:r>
              <a:rPr lang="en-US" sz="2800" i="1" dirty="0"/>
              <a:t>taxable</a:t>
            </a:r>
            <a:r>
              <a:rPr lang="en-US" sz="2800" dirty="0"/>
              <a:t> income</a:t>
            </a:r>
            <a:endParaRPr lang="en-US" sz="2800" dirty="0" smtClean="0"/>
          </a:p>
          <a:p>
            <a:pPr marL="457200" lvl="1" indent="0">
              <a:buNone/>
            </a:pPr>
            <a:r>
              <a:rPr lang="en-US" dirty="0" smtClean="0"/>
              <a:t/>
            </a:r>
            <a:br>
              <a:rPr lang="en-US" dirty="0" smtClean="0"/>
            </a:br>
            <a:endParaRPr lang="en-US" dirty="0" smtClean="0"/>
          </a:p>
          <a:p>
            <a:pPr marL="0" indent="0">
              <a:buNone/>
            </a:pPr>
            <a:r>
              <a:rPr lang="en-US" sz="1100" dirty="0"/>
              <a:t/>
            </a:r>
            <a:br>
              <a:rPr lang="en-US" sz="1100" dirty="0"/>
            </a:br>
            <a:endParaRPr lang="en-US" sz="1100" dirty="0"/>
          </a:p>
        </p:txBody>
      </p:sp>
    </p:spTree>
    <p:extLst>
      <p:ext uri="{BB962C8B-B14F-4D97-AF65-F5344CB8AC3E}">
        <p14:creationId xmlns:p14="http://schemas.microsoft.com/office/powerpoint/2010/main" val="282465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761999"/>
          </a:xfrm>
        </p:spPr>
        <p:txBody>
          <a:bodyPr/>
          <a:lstStyle/>
          <a:p>
            <a:r>
              <a:rPr lang="en-US" sz="4000" dirty="0" smtClean="0"/>
              <a:t>Improve Loan Counseling</a:t>
            </a:r>
            <a:endParaRPr lang="en-US" sz="4000" dirty="0"/>
          </a:p>
        </p:txBody>
      </p:sp>
      <p:sp>
        <p:nvSpPr>
          <p:cNvPr id="3" name="Content Placeholder 2"/>
          <p:cNvSpPr>
            <a:spLocks noGrp="1"/>
          </p:cNvSpPr>
          <p:nvPr>
            <p:ph idx="1"/>
          </p:nvPr>
        </p:nvSpPr>
        <p:spPr>
          <a:xfrm>
            <a:off x="457200" y="1219200"/>
            <a:ext cx="8229600" cy="5189934"/>
          </a:xfrm>
        </p:spPr>
        <p:txBody>
          <a:bodyPr/>
          <a:lstStyle/>
          <a:p>
            <a:r>
              <a:rPr lang="en-US" sz="2000" dirty="0" smtClean="0"/>
              <a:t>Require entrance counseling </a:t>
            </a:r>
            <a:r>
              <a:rPr lang="en-US" sz="2000" i="1" dirty="0" smtClean="0"/>
              <a:t>before </a:t>
            </a:r>
            <a:r>
              <a:rPr lang="en-US" sz="2000" dirty="0" smtClean="0"/>
              <a:t>students have committed to borrowing.</a:t>
            </a:r>
            <a:br>
              <a:rPr lang="en-US" sz="2000" dirty="0" smtClean="0"/>
            </a:br>
            <a:endParaRPr lang="en-US" sz="2000" dirty="0" smtClean="0"/>
          </a:p>
          <a:p>
            <a:r>
              <a:rPr lang="en-US" sz="2000" dirty="0" smtClean="0"/>
              <a:t>Provide </a:t>
            </a:r>
            <a:r>
              <a:rPr lang="en-US" sz="2000" i="1" dirty="0" smtClean="0"/>
              <a:t>individualized</a:t>
            </a:r>
            <a:r>
              <a:rPr lang="en-US" sz="2000" dirty="0" smtClean="0"/>
              <a:t> counseling based on the borrower’s specific situation and needs.</a:t>
            </a:r>
            <a:br>
              <a:rPr lang="en-US" sz="2000" dirty="0" smtClean="0"/>
            </a:br>
            <a:endParaRPr lang="en-US" sz="2000" dirty="0" smtClean="0"/>
          </a:p>
          <a:p>
            <a:r>
              <a:rPr lang="en-US" sz="2000" dirty="0" smtClean="0"/>
              <a:t>In exit counseling, encourage borrowers to </a:t>
            </a:r>
            <a:r>
              <a:rPr lang="en-US" sz="2000" i="1" dirty="0" smtClean="0"/>
              <a:t>weigh the trade-offs </a:t>
            </a:r>
            <a:r>
              <a:rPr lang="en-US" sz="2000" dirty="0" smtClean="0"/>
              <a:t>of having lower monthly payments, but potentially higher total payments, in an IDR plan, based on </a:t>
            </a:r>
            <a:r>
              <a:rPr lang="en-US" sz="2000" i="1" dirty="0" smtClean="0"/>
              <a:t>their own priorities </a:t>
            </a:r>
            <a:r>
              <a:rPr lang="en-US" sz="2000" dirty="0" smtClean="0"/>
              <a:t>and expectations.</a:t>
            </a:r>
            <a:br>
              <a:rPr lang="en-US" sz="2000" dirty="0" smtClean="0"/>
            </a:br>
            <a:endParaRPr lang="en-US" sz="2000" dirty="0" smtClean="0"/>
          </a:p>
          <a:p>
            <a:r>
              <a:rPr lang="en-US" sz="2000" dirty="0" smtClean="0"/>
              <a:t>Warn students about the </a:t>
            </a:r>
            <a:r>
              <a:rPr lang="en-US" sz="2000" i="1" dirty="0" smtClean="0"/>
              <a:t>risks of private loans</a:t>
            </a:r>
            <a:r>
              <a:rPr lang="en-US" sz="2000" dirty="0" smtClean="0"/>
              <a:t>, compared to federal loans.</a:t>
            </a:r>
            <a:br>
              <a:rPr lang="en-US" sz="2000" dirty="0" smtClean="0"/>
            </a:br>
            <a:endParaRPr lang="en-US" sz="2000" dirty="0" smtClean="0"/>
          </a:p>
          <a:p>
            <a:r>
              <a:rPr lang="en-US" sz="2000" dirty="0" smtClean="0"/>
              <a:t>Conduct </a:t>
            </a:r>
            <a:r>
              <a:rPr lang="en-US" sz="2000" i="1" dirty="0" smtClean="0"/>
              <a:t>consumer testing </a:t>
            </a:r>
            <a:r>
              <a:rPr lang="en-US" sz="2000" dirty="0" smtClean="0"/>
              <a:t>of loan counseling practices and track the effect of counseling on students’ decisions.</a:t>
            </a:r>
            <a:r>
              <a:rPr lang="en-US" dirty="0" smtClean="0"/>
              <a:t/>
            </a:r>
            <a:br>
              <a:rPr lang="en-US" dirty="0" smtClean="0"/>
            </a:br>
            <a:endParaRPr lang="en-US" dirty="0" smtClean="0"/>
          </a:p>
          <a:p>
            <a:pPr marL="0" indent="0">
              <a:buNone/>
            </a:pPr>
            <a:r>
              <a:rPr lang="en-US" sz="1100" dirty="0"/>
              <a:t/>
            </a:r>
            <a:br>
              <a:rPr lang="en-US" sz="1100" dirty="0"/>
            </a:br>
            <a:endParaRPr lang="en-US" sz="1100" dirty="0"/>
          </a:p>
        </p:txBody>
      </p:sp>
    </p:spTree>
    <p:extLst>
      <p:ext uri="{BB962C8B-B14F-4D97-AF65-F5344CB8AC3E}">
        <p14:creationId xmlns:p14="http://schemas.microsoft.com/office/powerpoint/2010/main" val="166539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761999"/>
          </a:xfrm>
        </p:spPr>
        <p:txBody>
          <a:bodyPr/>
          <a:lstStyle/>
          <a:p>
            <a:r>
              <a:rPr lang="en-US" sz="4000" dirty="0" smtClean="0"/>
              <a:t>Direct Distressed Borrowers to IDR</a:t>
            </a:r>
            <a:endParaRPr lang="en-US" sz="4000" dirty="0"/>
          </a:p>
        </p:txBody>
      </p:sp>
      <p:sp>
        <p:nvSpPr>
          <p:cNvPr id="3" name="Content Placeholder 2"/>
          <p:cNvSpPr>
            <a:spLocks noGrp="1"/>
          </p:cNvSpPr>
          <p:nvPr>
            <p:ph idx="1"/>
          </p:nvPr>
        </p:nvSpPr>
        <p:spPr>
          <a:xfrm>
            <a:off x="457200" y="1219200"/>
            <a:ext cx="8229600" cy="5189934"/>
          </a:xfrm>
        </p:spPr>
        <p:txBody>
          <a:bodyPr/>
          <a:lstStyle/>
          <a:p>
            <a:r>
              <a:rPr lang="en-US" dirty="0"/>
              <a:t>Ensure that borrowers receive key information about their repayment </a:t>
            </a:r>
            <a:r>
              <a:rPr lang="en-US" dirty="0" smtClean="0"/>
              <a:t>options:</a:t>
            </a:r>
          </a:p>
          <a:p>
            <a:pPr lvl="1"/>
            <a:r>
              <a:rPr lang="en-US" dirty="0" smtClean="0"/>
              <a:t>before </a:t>
            </a:r>
            <a:r>
              <a:rPr lang="en-US" dirty="0"/>
              <a:t>they make their first payment,</a:t>
            </a:r>
            <a:r>
              <a:rPr lang="en-US" dirty="0" smtClean="0"/>
              <a:t> </a:t>
            </a:r>
            <a:r>
              <a:rPr lang="en-US" i="1" dirty="0" smtClean="0"/>
              <a:t>and</a:t>
            </a:r>
            <a:endParaRPr lang="en-US" dirty="0" smtClean="0"/>
          </a:p>
          <a:p>
            <a:pPr lvl="1"/>
            <a:r>
              <a:rPr lang="en-US" dirty="0" smtClean="0"/>
              <a:t>when </a:t>
            </a:r>
            <a:r>
              <a:rPr lang="en-US" dirty="0"/>
              <a:t>their payment patterns indicate likely financial distress</a:t>
            </a:r>
            <a:r>
              <a:rPr lang="en-US" dirty="0" smtClean="0"/>
              <a:t>.</a:t>
            </a:r>
            <a:br>
              <a:rPr lang="en-US" dirty="0" smtClean="0"/>
            </a:br>
            <a:endParaRPr lang="en-US" dirty="0" smtClean="0"/>
          </a:p>
          <a:p>
            <a:r>
              <a:rPr lang="en-US" dirty="0" smtClean="0"/>
              <a:t>Automatically enroll severely </a:t>
            </a:r>
            <a:r>
              <a:rPr lang="en-US" i="1" dirty="0" smtClean="0"/>
              <a:t>delinquent borrowers </a:t>
            </a:r>
            <a:r>
              <a:rPr lang="en-US" dirty="0" smtClean="0"/>
              <a:t>in an IDR plan, once they miss at least six consecutive payments. </a:t>
            </a:r>
            <a:br>
              <a:rPr lang="en-US" dirty="0" smtClean="0"/>
            </a:br>
            <a:endParaRPr lang="en-US" dirty="0" smtClean="0"/>
          </a:p>
          <a:p>
            <a:pPr marL="0" indent="0">
              <a:buNone/>
            </a:pPr>
            <a:r>
              <a:rPr lang="en-US" sz="1100" dirty="0"/>
              <a:t/>
            </a:r>
            <a:br>
              <a:rPr lang="en-US" sz="1100" dirty="0"/>
            </a:br>
            <a:endParaRPr lang="en-US" sz="1100" dirty="0"/>
          </a:p>
        </p:txBody>
      </p:sp>
    </p:spTree>
    <p:extLst>
      <p:ext uri="{BB962C8B-B14F-4D97-AF65-F5344CB8AC3E}">
        <p14:creationId xmlns:p14="http://schemas.microsoft.com/office/powerpoint/2010/main" val="419543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lstStyle/>
          <a:p>
            <a:pPr marL="0" indent="0">
              <a:buNone/>
            </a:pPr>
            <a:r>
              <a:rPr lang="en-US" sz="3200" b="1" dirty="0" smtClean="0"/>
              <a:t>Eliminating all choice has costs and risks for students/borrowers:</a:t>
            </a:r>
          </a:p>
          <a:p>
            <a:pPr marL="0" indent="0">
              <a:buNone/>
            </a:pPr>
            <a:endParaRPr lang="en-US" sz="1600" b="1" dirty="0" smtClean="0"/>
          </a:p>
          <a:p>
            <a:r>
              <a:rPr lang="en-US" dirty="0" smtClean="0">
                <a:solidFill>
                  <a:schemeClr val="accent4"/>
                </a:solidFill>
              </a:rPr>
              <a:t>Monthly payments </a:t>
            </a:r>
            <a:r>
              <a:rPr lang="en-US" dirty="0" smtClean="0"/>
              <a:t>may still not be affordable for those with private loans or other expenses not considered in IDR formula</a:t>
            </a:r>
          </a:p>
          <a:p>
            <a:endParaRPr lang="en-US" dirty="0" smtClean="0">
              <a:solidFill>
                <a:schemeClr val="accent4"/>
              </a:solidFill>
            </a:endParaRPr>
          </a:p>
          <a:p>
            <a:r>
              <a:rPr lang="en-US" dirty="0" smtClean="0">
                <a:solidFill>
                  <a:schemeClr val="accent4"/>
                </a:solidFill>
              </a:rPr>
              <a:t>Carrying outstanding student debt for a longer time may affect borrowers’ ability and willingness to make other financial commitments: </a:t>
            </a:r>
          </a:p>
          <a:p>
            <a:pPr lvl="1"/>
            <a:r>
              <a:rPr lang="en-US" dirty="0" smtClean="0">
                <a:solidFill>
                  <a:schemeClr val="accent4"/>
                </a:solidFill>
              </a:rPr>
              <a:t>such as marriage, kids, mortgage, retirement</a:t>
            </a:r>
          </a:p>
          <a:p>
            <a:pPr marL="0" indent="0">
              <a:buNone/>
            </a:pPr>
            <a:endParaRPr lang="en-US" dirty="0"/>
          </a:p>
          <a:p>
            <a:r>
              <a:rPr lang="en-US" dirty="0"/>
              <a:t>Making lower payments over a longer repayment period can cost borrowers more in total due to accrued interest</a:t>
            </a:r>
            <a:endParaRPr lang="en-US" dirty="0" smtClean="0">
              <a:solidFill>
                <a:schemeClr val="accent4"/>
              </a:solidFill>
            </a:endParaRPr>
          </a:p>
          <a:p>
            <a:endParaRPr lang="en-US" sz="1400" dirty="0" smtClean="0"/>
          </a:p>
          <a:p>
            <a:pPr marL="0" indent="0">
              <a:buNone/>
            </a:pPr>
            <a:r>
              <a:rPr lang="en-US" sz="2800" b="1" dirty="0" smtClean="0"/>
              <a:t/>
            </a:r>
            <a:br>
              <a:rPr lang="en-US" sz="2800" b="1" dirty="0" smtClean="0"/>
            </a:br>
            <a:endParaRPr lang="en-US" sz="2800" b="1" dirty="0" smtClean="0"/>
          </a:p>
          <a:p>
            <a:pPr marL="0" indent="0">
              <a:buNone/>
            </a:pPr>
            <a:r>
              <a:rPr lang="en-US" sz="1100" dirty="0"/>
              <a:t/>
            </a:r>
            <a:br>
              <a:rPr lang="en-US" sz="1100" dirty="0"/>
            </a:br>
            <a:endParaRPr lang="en-US" sz="1100" dirty="0"/>
          </a:p>
        </p:txBody>
      </p:sp>
      <p:sp>
        <p:nvSpPr>
          <p:cNvPr id="6" name="Title 1"/>
          <p:cNvSpPr>
            <a:spLocks noGrp="1"/>
          </p:cNvSpPr>
          <p:nvPr>
            <p:ph type="title"/>
          </p:nvPr>
        </p:nvSpPr>
        <p:spPr/>
        <p:txBody>
          <a:bodyPr/>
          <a:lstStyle/>
          <a:p>
            <a:r>
              <a:rPr lang="en-US" sz="3600" dirty="0" smtClean="0"/>
              <a:t>Why Not Make IDR the Only Plan? (1/2)</a:t>
            </a:r>
            <a:endParaRPr lang="en-US" sz="3600" dirty="0"/>
          </a:p>
        </p:txBody>
      </p:sp>
    </p:spTree>
    <p:extLst>
      <p:ext uri="{BB962C8B-B14F-4D97-AF65-F5344CB8AC3E}">
        <p14:creationId xmlns:p14="http://schemas.microsoft.com/office/powerpoint/2010/main" val="2529923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0866"/>
            <a:ext cx="8229600" cy="5189934"/>
          </a:xfrm>
        </p:spPr>
        <p:txBody>
          <a:bodyPr/>
          <a:lstStyle/>
          <a:p>
            <a:endParaRPr lang="en-US" dirty="0"/>
          </a:p>
          <a:p>
            <a:pPr marL="0" indent="0">
              <a:buNone/>
            </a:pPr>
            <a:r>
              <a:rPr lang="en-US" sz="1100" dirty="0"/>
              <a:t/>
            </a:r>
            <a:br>
              <a:rPr lang="en-US" sz="1100" dirty="0"/>
            </a:br>
            <a:endParaRPr lang="en-US" sz="1100" dirty="0"/>
          </a:p>
        </p:txBody>
      </p:sp>
      <p:sp>
        <p:nvSpPr>
          <p:cNvPr id="6" name="Title 1"/>
          <p:cNvSpPr>
            <a:spLocks noGrp="1"/>
          </p:cNvSpPr>
          <p:nvPr>
            <p:ph type="title"/>
          </p:nvPr>
        </p:nvSpPr>
        <p:spPr>
          <a:xfrm>
            <a:off x="228600" y="152401"/>
            <a:ext cx="8686800" cy="685800"/>
          </a:xfrm>
        </p:spPr>
        <p:txBody>
          <a:bodyPr/>
          <a:lstStyle/>
          <a:p>
            <a:r>
              <a:rPr lang="en-US" sz="3200" dirty="0" smtClean="0"/>
              <a:t>Lower Monthly Payments, Higher Total Payments</a:t>
            </a:r>
            <a:endParaRPr lang="en-US" sz="3200" dirty="0"/>
          </a:p>
        </p:txBody>
      </p:sp>
      <p:sp>
        <p:nvSpPr>
          <p:cNvPr id="8" name="Content Placeholder 2"/>
          <p:cNvSpPr txBox="1">
            <a:spLocks/>
          </p:cNvSpPr>
          <p:nvPr/>
        </p:nvSpPr>
        <p:spPr bwMode="auto">
          <a:xfrm>
            <a:off x="454152" y="1219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502020204030204" pitchFamily="34" charset="0"/>
                <a:ea typeface="MS PGothic" pitchFamily="34" charset="-128"/>
              </a:defRPr>
            </a:lvl2pPr>
            <a:lvl3pPr marL="1143000" indent="-228600" algn="l" rtl="0" eaLnBrk="1" fontAlgn="base" hangingPunct="1">
              <a:spcBef>
                <a:spcPct val="20000"/>
              </a:spcBef>
              <a:spcAft>
                <a:spcPct val="0"/>
              </a:spcAft>
              <a:buChar char="•"/>
              <a:defRPr sz="1800">
                <a:solidFill>
                  <a:schemeClr val="tx1"/>
                </a:solidFill>
                <a:latin typeface="Calibri" panose="020F0502020204030204" pitchFamily="34" charset="0"/>
                <a:ea typeface="MS PGothic" pitchFamily="34" charset="-128"/>
              </a:defRPr>
            </a:lvl3pPr>
            <a:lvl4pPr marL="1600200" indent="-228600" algn="l" rtl="0" eaLnBrk="1" fontAlgn="base" hangingPunct="1">
              <a:spcBef>
                <a:spcPct val="20000"/>
              </a:spcBef>
              <a:spcAft>
                <a:spcPct val="0"/>
              </a:spcAft>
              <a:buChar char="–"/>
              <a:defRPr sz="1600">
                <a:solidFill>
                  <a:schemeClr val="tx1"/>
                </a:solidFill>
                <a:latin typeface="Calibri" panose="020F0502020204030204" pitchFamily="34" charset="0"/>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900" b="1" i="1" kern="0" dirty="0" smtClean="0"/>
              <a:t>Single borrower with $29,400 in federal loans; $35,000 AGI in first year, increasing 4% a year; 6.8% interest rate</a:t>
            </a:r>
            <a:r>
              <a:rPr lang="en-US" b="1" kern="0" dirty="0" smtClean="0"/>
              <a:t/>
            </a:r>
            <a:br>
              <a:rPr lang="en-US" b="1" kern="0" dirty="0" smtClean="0"/>
            </a:br>
            <a:endParaRPr lang="en-US" b="1" kern="0" dirty="0" smtClean="0"/>
          </a:p>
          <a:p>
            <a:pPr marL="457200" lvl="1" indent="0">
              <a:buFontTx/>
              <a:buNone/>
            </a:pPr>
            <a:r>
              <a:rPr lang="en-US" kern="0" dirty="0" smtClean="0"/>
              <a:t/>
            </a:r>
            <a:br>
              <a:rPr lang="en-US" kern="0" dirty="0" smtClean="0"/>
            </a:br>
            <a:endParaRPr lang="en-US" kern="0" dirty="0" smtClean="0"/>
          </a:p>
          <a:p>
            <a:pPr marL="0" indent="0">
              <a:buFontTx/>
              <a:buNone/>
            </a:pPr>
            <a:r>
              <a:rPr lang="en-US" sz="1100" kern="0" dirty="0" smtClean="0"/>
              <a:t/>
            </a:r>
            <a:br>
              <a:rPr lang="en-US" sz="1100" kern="0" dirty="0" smtClean="0"/>
            </a:br>
            <a:endParaRPr lang="en-US" sz="1100" kern="0" dirty="0"/>
          </a:p>
        </p:txBody>
      </p:sp>
      <p:sp>
        <p:nvSpPr>
          <p:cNvPr id="9" name="Content Placeholder 2"/>
          <p:cNvSpPr txBox="1">
            <a:spLocks/>
          </p:cNvSpPr>
          <p:nvPr/>
        </p:nvSpPr>
        <p:spPr bwMode="auto">
          <a:xfrm>
            <a:off x="355599" y="6544316"/>
            <a:ext cx="7797801" cy="31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502020204030204" pitchFamily="34" charset="0"/>
                <a:ea typeface="MS PGothic" pitchFamily="34" charset="-128"/>
              </a:defRPr>
            </a:lvl2pPr>
            <a:lvl3pPr marL="1143000" indent="-228600" algn="l" rtl="0" eaLnBrk="1" fontAlgn="base" hangingPunct="1">
              <a:spcBef>
                <a:spcPct val="20000"/>
              </a:spcBef>
              <a:spcAft>
                <a:spcPct val="0"/>
              </a:spcAft>
              <a:buChar char="•"/>
              <a:defRPr sz="1800">
                <a:solidFill>
                  <a:schemeClr val="tx1"/>
                </a:solidFill>
                <a:latin typeface="Calibri" panose="020F0502020204030204" pitchFamily="34" charset="0"/>
                <a:ea typeface="MS PGothic" pitchFamily="34" charset="-128"/>
              </a:defRPr>
            </a:lvl3pPr>
            <a:lvl4pPr marL="1600200" indent="-228600" algn="l" rtl="0" eaLnBrk="1" fontAlgn="base" hangingPunct="1">
              <a:spcBef>
                <a:spcPct val="20000"/>
              </a:spcBef>
              <a:spcAft>
                <a:spcPct val="0"/>
              </a:spcAft>
              <a:buChar char="–"/>
              <a:defRPr sz="1600">
                <a:solidFill>
                  <a:schemeClr val="tx1"/>
                </a:solidFill>
                <a:latin typeface="Calibri" panose="020F0502020204030204" pitchFamily="34" charset="0"/>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FontTx/>
              <a:buNone/>
            </a:pPr>
            <a:endParaRPr lang="en-US" sz="1400" i="1" kern="0" dirty="0">
              <a:solidFill>
                <a:srgbClr val="CC66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7550"/>
            <a:ext cx="3584448" cy="4279358"/>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473"/>
          <a:stretch/>
        </p:blipFill>
        <p:spPr bwMode="auto">
          <a:xfrm>
            <a:off x="4384838" y="1987550"/>
            <a:ext cx="4298913" cy="4273008"/>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54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761999"/>
          </a:xfrm>
        </p:spPr>
        <p:txBody>
          <a:bodyPr/>
          <a:lstStyle/>
          <a:p>
            <a:r>
              <a:rPr lang="en-US" sz="3200" dirty="0" smtClean="0"/>
              <a:t>Other Unintended Consequences</a:t>
            </a:r>
            <a:endParaRPr lang="en-US" sz="3200" dirty="0"/>
          </a:p>
        </p:txBody>
      </p:sp>
      <p:sp>
        <p:nvSpPr>
          <p:cNvPr id="3" name="Content Placeholder 2"/>
          <p:cNvSpPr>
            <a:spLocks noGrp="1"/>
          </p:cNvSpPr>
          <p:nvPr>
            <p:ph idx="1"/>
          </p:nvPr>
        </p:nvSpPr>
        <p:spPr>
          <a:xfrm>
            <a:off x="457200" y="1219200"/>
            <a:ext cx="8229600" cy="5189934"/>
          </a:xfrm>
        </p:spPr>
        <p:txBody>
          <a:bodyPr/>
          <a:lstStyle/>
          <a:p>
            <a:pPr marL="0" indent="0">
              <a:buNone/>
            </a:pPr>
            <a:r>
              <a:rPr lang="en-US" sz="2800" b="1" dirty="0" smtClean="0"/>
              <a:t>Focusing only on monthly payments can mask total cost of education and of borrowing</a:t>
            </a:r>
          </a:p>
          <a:p>
            <a:pPr>
              <a:buNone/>
            </a:pPr>
            <a:endParaRPr lang="en-US" sz="1400" b="1" dirty="0" smtClean="0"/>
          </a:p>
          <a:p>
            <a:r>
              <a:rPr lang="en-US" b="1" dirty="0" smtClean="0"/>
              <a:t>Making IDR the only plan </a:t>
            </a:r>
            <a:r>
              <a:rPr lang="en-US" dirty="0" smtClean="0"/>
              <a:t>could</a:t>
            </a:r>
            <a:r>
              <a:rPr lang="en-US" b="1" dirty="0" smtClean="0"/>
              <a:t> reduce pressure </a:t>
            </a:r>
            <a:r>
              <a:rPr lang="en-US" dirty="0" smtClean="0"/>
              <a:t>on states, colleges, and the federal government </a:t>
            </a:r>
            <a:r>
              <a:rPr lang="en-US" b="1" dirty="0" smtClean="0"/>
              <a:t>to invest in higher education and need-based grant aid</a:t>
            </a:r>
          </a:p>
          <a:p>
            <a:pPr lvl="1"/>
            <a:r>
              <a:rPr lang="en-US" dirty="0" smtClean="0"/>
              <a:t>In Australia and UK, mandatory IDR was introduced to generate revenue for national public systems that were not charging tuition </a:t>
            </a:r>
          </a:p>
          <a:p>
            <a:pPr lvl="1"/>
            <a:r>
              <a:rPr lang="en-US" dirty="0" smtClean="0"/>
              <a:t>US has already seen tremendous cost-shifting from state to student</a:t>
            </a:r>
          </a:p>
          <a:p>
            <a:pPr>
              <a:buNone/>
            </a:pPr>
            <a:endParaRPr lang="en-US" sz="1400" b="1" dirty="0" smtClean="0"/>
          </a:p>
          <a:p>
            <a:r>
              <a:rPr lang="en-US" dirty="0" smtClean="0"/>
              <a:t>Without</a:t>
            </a:r>
            <a:r>
              <a:rPr lang="en-US" b="1" dirty="0" smtClean="0"/>
              <a:t> significant reforms</a:t>
            </a:r>
            <a:r>
              <a:rPr lang="en-US" dirty="0" smtClean="0"/>
              <a:t> to </a:t>
            </a:r>
            <a:r>
              <a:rPr lang="en-US" i="1" dirty="0" smtClean="0"/>
              <a:t>current</a:t>
            </a:r>
            <a:r>
              <a:rPr lang="en-US" b="1" dirty="0" smtClean="0"/>
              <a:t> college accountability</a:t>
            </a:r>
            <a:r>
              <a:rPr lang="en-US" dirty="0" smtClean="0"/>
              <a:t> systems (e.g., </a:t>
            </a:r>
            <a:r>
              <a:rPr lang="en-US" dirty="0" err="1" smtClean="0"/>
              <a:t>CDRs</a:t>
            </a:r>
            <a:r>
              <a:rPr lang="en-US" dirty="0" smtClean="0"/>
              <a:t>), it could also </a:t>
            </a:r>
            <a:r>
              <a:rPr lang="en-US" i="1" dirty="0" smtClean="0"/>
              <a:t>inadvertently</a:t>
            </a:r>
            <a:r>
              <a:rPr lang="en-US" dirty="0" smtClean="0"/>
              <a:t> create a </a:t>
            </a:r>
            <a:r>
              <a:rPr lang="en-US" b="1" dirty="0" smtClean="0"/>
              <a:t>safe haven</a:t>
            </a:r>
            <a:r>
              <a:rPr lang="en-US" dirty="0" smtClean="0"/>
              <a:t> for schools that </a:t>
            </a:r>
            <a:r>
              <a:rPr lang="en-US" b="1" dirty="0" smtClean="0"/>
              <a:t>fail to serve students</a:t>
            </a:r>
            <a:r>
              <a:rPr lang="en-US" dirty="0" smtClean="0"/>
              <a:t> well </a:t>
            </a:r>
          </a:p>
          <a:p>
            <a:pPr>
              <a:buNone/>
            </a:pPr>
            <a:r>
              <a:rPr lang="en-US" dirty="0" smtClean="0"/>
              <a:t/>
            </a:r>
            <a:br>
              <a:rPr lang="en-US" dirty="0" smtClean="0"/>
            </a:br>
            <a:endParaRPr lang="en-US" dirty="0" smtClean="0"/>
          </a:p>
          <a:p>
            <a:pPr lvl="1">
              <a:buNone/>
            </a:pP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049360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6200"/>
            <a:ext cx="8839200" cy="762000"/>
          </a:xfrm>
        </p:spPr>
        <p:txBody>
          <a:bodyPr/>
          <a:lstStyle/>
          <a:p>
            <a:r>
              <a:rPr lang="en-US" sz="3000" dirty="0" smtClean="0"/>
              <a:t>Employer Withholding Not Simpler </a:t>
            </a:r>
            <a:r>
              <a:rPr lang="en-US" sz="3000" dirty="0" smtClean="0">
                <a:solidFill>
                  <a:schemeClr val="accent3"/>
                </a:solidFill>
              </a:rPr>
              <a:t>for Everyone</a:t>
            </a:r>
            <a:endParaRPr lang="en-US" sz="3000" dirty="0">
              <a:solidFill>
                <a:schemeClr val="accent3"/>
              </a:solidFill>
            </a:endParaRPr>
          </a:p>
        </p:txBody>
      </p:sp>
      <p:sp>
        <p:nvSpPr>
          <p:cNvPr id="5" name="TextBox 4"/>
          <p:cNvSpPr txBox="1"/>
          <p:nvPr/>
        </p:nvSpPr>
        <p:spPr>
          <a:xfrm>
            <a:off x="541020" y="1543107"/>
            <a:ext cx="3886200" cy="1015663"/>
          </a:xfrm>
          <a:prstGeom prst="rect">
            <a:avLst/>
          </a:prstGeom>
          <a:noFill/>
        </p:spPr>
        <p:txBody>
          <a:bodyPr wrap="square" rtlCol="0">
            <a:spAutoFit/>
          </a:bodyPr>
          <a:lstStyle/>
          <a:p>
            <a:r>
              <a:rPr lang="en-US" sz="2000" dirty="0" smtClean="0">
                <a:latin typeface="Calibri" panose="020F0502020204030204" pitchFamily="34" charset="0"/>
              </a:rPr>
              <a:t>Employer/paycheck withholding might simplify the process for borrowers in these circumstances…</a:t>
            </a:r>
            <a:endParaRPr lang="en-US" sz="2000" dirty="0">
              <a:latin typeface="Calibri" panose="020F0502020204030204" pitchFamily="34" charset="0"/>
            </a:endParaRPr>
          </a:p>
        </p:txBody>
      </p:sp>
      <p:sp>
        <p:nvSpPr>
          <p:cNvPr id="6" name="TextBox 5"/>
          <p:cNvSpPr txBox="1"/>
          <p:nvPr/>
        </p:nvSpPr>
        <p:spPr>
          <a:xfrm>
            <a:off x="4831080" y="1543107"/>
            <a:ext cx="3749040" cy="1015663"/>
          </a:xfrm>
          <a:prstGeom prst="rect">
            <a:avLst/>
          </a:prstGeom>
          <a:noFill/>
        </p:spPr>
        <p:txBody>
          <a:bodyPr wrap="square" rtlCol="0">
            <a:spAutoFit/>
          </a:bodyPr>
          <a:lstStyle/>
          <a:p>
            <a:r>
              <a:rPr lang="en-US" sz="2000" dirty="0" smtClean="0">
                <a:latin typeface="Calibri" panose="020F0502020204030204" pitchFamily="34" charset="0"/>
              </a:rPr>
              <a:t>But might be complicated for borrowers in circumstances like these: </a:t>
            </a:r>
            <a:endParaRPr lang="en-US" sz="2000" dirty="0">
              <a:latin typeface="Calibri" panose="020F0502020204030204" pitchFamily="34" charset="0"/>
            </a:endParaRPr>
          </a:p>
        </p:txBody>
      </p:sp>
      <p:sp>
        <p:nvSpPr>
          <p:cNvPr id="7" name="TextBox 6"/>
          <p:cNvSpPr txBox="1"/>
          <p:nvPr/>
        </p:nvSpPr>
        <p:spPr>
          <a:xfrm>
            <a:off x="544068" y="2828835"/>
            <a:ext cx="3799332" cy="2862322"/>
          </a:xfrm>
          <a:prstGeom prst="rect">
            <a:avLst/>
          </a:prstGeom>
          <a:solidFill>
            <a:srgbClr val="BDDBED"/>
          </a:solidFill>
          <a:ln w="19050">
            <a:solidFill>
              <a:schemeClr val="tx1"/>
            </a:solidFill>
          </a:ln>
        </p:spPr>
        <p:txBody>
          <a:bodyPr wrap="square" rtlCol="0">
            <a:spAutoFit/>
          </a:bodyPr>
          <a:lstStyle/>
          <a:p>
            <a:pPr marL="285750" indent="-285750">
              <a:spcAft>
                <a:spcPts val="600"/>
              </a:spcAft>
              <a:buFont typeface="Arial" panose="020B0604020202020204" pitchFamily="34" charset="0"/>
              <a:buChar char="•"/>
            </a:pPr>
            <a:r>
              <a:rPr lang="en-US" sz="2000" dirty="0" smtClean="0">
                <a:latin typeface="Calibri" panose="020F0502020204030204" pitchFamily="34" charset="0"/>
              </a:rPr>
              <a:t>Employed full time</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Has only one employer</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Works year round</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Files taxes as single or married filing separately</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Has money on hand  to cover “lumpy” costs (e.g., car repair, rent deposit, hospital bill)</a:t>
            </a:r>
          </a:p>
        </p:txBody>
      </p:sp>
      <p:sp>
        <p:nvSpPr>
          <p:cNvPr id="8" name="TextBox 7"/>
          <p:cNvSpPr txBox="1"/>
          <p:nvPr/>
        </p:nvSpPr>
        <p:spPr>
          <a:xfrm>
            <a:off x="4876800" y="2828835"/>
            <a:ext cx="3703320" cy="2862322"/>
          </a:xfrm>
          <a:prstGeom prst="rect">
            <a:avLst/>
          </a:prstGeom>
          <a:solidFill>
            <a:srgbClr val="BDDBED"/>
          </a:solidFill>
          <a:ln w="19050">
            <a:solidFill>
              <a:schemeClr val="tx1"/>
            </a:solidFill>
          </a:ln>
        </p:spPr>
        <p:txBody>
          <a:bodyPr wrap="square" rtlCol="0">
            <a:spAutoFit/>
          </a:bodyPr>
          <a:lstStyle/>
          <a:p>
            <a:pPr marL="285750" indent="-285750">
              <a:spcAft>
                <a:spcPts val="600"/>
              </a:spcAft>
              <a:buFont typeface="Arial" panose="020B0604020202020204" pitchFamily="34" charset="0"/>
              <a:buChar char="•"/>
            </a:pPr>
            <a:r>
              <a:rPr lang="en-US" sz="2000" dirty="0" smtClean="0">
                <a:latin typeface="Calibri" panose="020F0502020204030204" pitchFamily="34" charset="0"/>
              </a:rPr>
              <a:t>Employed part time</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Works multiple jobs in a year </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Works at a seasonal job</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Self-employed</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Files taxes jointly</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Not enough left after monthly bills to cover “lumpy” costs</a:t>
            </a:r>
          </a:p>
          <a:p>
            <a:pPr marL="285750" indent="-285750">
              <a:spcAft>
                <a:spcPts val="600"/>
              </a:spcAft>
              <a:buFont typeface="Arial" panose="020B0604020202020204" pitchFamily="34" charset="0"/>
              <a:buChar char="•"/>
            </a:pPr>
            <a:endParaRPr lang="en-US" sz="1000" dirty="0" smtClean="0">
              <a:latin typeface="Calibri" panose="020F0502020204030204" pitchFamily="34" charset="0"/>
            </a:endParaRPr>
          </a:p>
        </p:txBody>
      </p:sp>
    </p:spTree>
    <p:extLst>
      <p:ext uri="{BB962C8B-B14F-4D97-AF65-F5344CB8AC3E}">
        <p14:creationId xmlns:p14="http://schemas.microsoft.com/office/powerpoint/2010/main" val="371021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TICAS</a:t>
            </a:r>
            <a:endParaRPr lang="en-US" dirty="0"/>
          </a:p>
        </p:txBody>
      </p:sp>
      <p:sp>
        <p:nvSpPr>
          <p:cNvPr id="3" name="Content Placeholder 2"/>
          <p:cNvSpPr>
            <a:spLocks noGrp="1"/>
          </p:cNvSpPr>
          <p:nvPr>
            <p:ph idx="1"/>
          </p:nvPr>
        </p:nvSpPr>
        <p:spPr>
          <a:xfrm>
            <a:off x="457200" y="1066800"/>
            <a:ext cx="8229600" cy="5342334"/>
          </a:xfrm>
        </p:spPr>
        <p:txBody>
          <a:bodyPr/>
          <a:lstStyle/>
          <a:p>
            <a:pPr>
              <a:spcBef>
                <a:spcPts val="2376"/>
              </a:spcBef>
            </a:pPr>
            <a:endParaRPr lang="en-US" sz="800" dirty="0" smtClean="0">
              <a:ea typeface="ＭＳ Ｐゴシック" pitchFamily="34" charset="-128"/>
              <a:cs typeface="Arial" pitchFamily="34" charset="0"/>
            </a:endParaRPr>
          </a:p>
          <a:p>
            <a:pPr>
              <a:spcBef>
                <a:spcPts val="2376"/>
              </a:spcBef>
            </a:pPr>
            <a:r>
              <a:rPr lang="en-US" dirty="0" smtClean="0">
                <a:ea typeface="ＭＳ Ｐゴシック" pitchFamily="34" charset="-128"/>
                <a:cs typeface="Arial" pitchFamily="34" charset="0"/>
              </a:rPr>
              <a:t>The Institute for College Access &amp; Success (TICAS) is an independent, nonprofit research and policy organization.</a:t>
            </a:r>
          </a:p>
          <a:p>
            <a:pPr>
              <a:spcBef>
                <a:spcPts val="2376"/>
              </a:spcBef>
            </a:pPr>
            <a:r>
              <a:rPr lang="en-US" dirty="0">
                <a:ea typeface="ＭＳ Ｐゴシック" pitchFamily="34" charset="-128"/>
                <a:cs typeface="Arial" pitchFamily="34" charset="0"/>
              </a:rPr>
              <a:t>We focus on</a:t>
            </a:r>
            <a:r>
              <a:rPr lang="en-US" dirty="0" smtClean="0">
                <a:ea typeface="ＭＳ Ｐゴシック" pitchFamily="34" charset="-128"/>
                <a:cs typeface="Arial" pitchFamily="34" charset="0"/>
              </a:rPr>
              <a:t> financial aid’s role in supporting affordability, enrollment, persistence, and completion. </a:t>
            </a:r>
          </a:p>
          <a:p>
            <a:pPr>
              <a:spcBef>
                <a:spcPts val="2376"/>
              </a:spcBef>
            </a:pPr>
            <a:r>
              <a:rPr lang="en-US" dirty="0" smtClean="0">
                <a:ea typeface="ＭＳ Ｐゴシック" pitchFamily="34" charset="-128"/>
                <a:cs typeface="Arial" pitchFamily="34" charset="0"/>
              </a:rPr>
              <a:t>Our </a:t>
            </a:r>
            <a:r>
              <a:rPr lang="en-US" b="1" dirty="0" smtClean="0">
                <a:ea typeface="ＭＳ Ｐゴシック" pitchFamily="34" charset="-128"/>
                <a:cs typeface="Arial" pitchFamily="34" charset="0"/>
              </a:rPr>
              <a:t>Project on Student Debt </a:t>
            </a:r>
            <a:r>
              <a:rPr lang="en-US" dirty="0" smtClean="0">
                <a:ea typeface="ＭＳ Ｐゴシック" pitchFamily="34" charset="-128"/>
                <a:cs typeface="Arial" pitchFamily="34" charset="0"/>
              </a:rPr>
              <a:t>examines rising student debt and its implications for our families, economy and society. </a:t>
            </a:r>
          </a:p>
          <a:p>
            <a:pPr>
              <a:spcBef>
                <a:spcPts val="2376"/>
              </a:spcBef>
            </a:pPr>
            <a:r>
              <a:rPr lang="en-US" dirty="0" smtClean="0">
                <a:ea typeface="ＭＳ Ｐゴシック" pitchFamily="34" charset="-128"/>
                <a:cs typeface="Arial" pitchFamily="34" charset="0"/>
              </a:rPr>
              <a:t>We developed the policy framework and led the campaign for Income-Based Repayment (IBR), and built </a:t>
            </a:r>
            <a:r>
              <a:rPr lang="en-US" dirty="0" smtClean="0">
                <a:ea typeface="ＭＳ Ｐゴシック" pitchFamily="34" charset="-128"/>
                <a:cs typeface="Arial" pitchFamily="34" charset="0"/>
                <a:hlinkClick r:id="rId3"/>
              </a:rPr>
              <a:t>IBRinfo.org</a:t>
            </a:r>
            <a:r>
              <a:rPr lang="en-US" dirty="0" smtClean="0">
                <a:ea typeface="ＭＳ Ｐゴシック" pitchFamily="34" charset="-128"/>
                <a:cs typeface="Arial" pitchFamily="34" charset="0"/>
              </a:rPr>
              <a:t> to raise awareness of IBR and related programs.  </a:t>
            </a:r>
            <a:r>
              <a:rPr lang="en-US" sz="2000" dirty="0" smtClean="0">
                <a:ea typeface="ＭＳ Ｐゴシック" pitchFamily="34" charset="-128"/>
                <a:cs typeface="Arial" pitchFamily="34" charset="0"/>
              </a:rPr>
              <a:t/>
            </a:r>
            <a:br>
              <a:rPr lang="en-US" sz="2000" dirty="0" smtClean="0">
                <a:ea typeface="ＭＳ Ｐゴシック" pitchFamily="34" charset="-128"/>
                <a:cs typeface="Arial" pitchFamily="34" charset="0"/>
              </a:rPr>
            </a:br>
            <a:endParaRPr lang="en-US" sz="2000" dirty="0">
              <a:ea typeface="ＭＳ Ｐゴシック" pitchFamily="34" charset="-128"/>
              <a:cs typeface="Arial" pitchFamily="34" charset="0"/>
            </a:endParaRPr>
          </a:p>
        </p:txBody>
      </p:sp>
    </p:spTree>
    <p:extLst>
      <p:ext uri="{BB962C8B-B14F-4D97-AF65-F5344CB8AC3E}">
        <p14:creationId xmlns:p14="http://schemas.microsoft.com/office/powerpoint/2010/main" val="65906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89934"/>
          </a:xfrm>
        </p:spPr>
        <p:txBody>
          <a:bodyPr/>
          <a:lstStyle/>
          <a:p>
            <a:r>
              <a:rPr lang="en-US" sz="2600" dirty="0" smtClean="0"/>
              <a:t>Making the </a:t>
            </a:r>
            <a:r>
              <a:rPr lang="en-US" sz="2600" b="1" dirty="0" smtClean="0"/>
              <a:t>employer a middleman </a:t>
            </a:r>
            <a:r>
              <a:rPr lang="en-US" sz="2600" dirty="0" smtClean="0"/>
              <a:t>adds layers of paperwork, potential for error, and privacy concerns</a:t>
            </a:r>
          </a:p>
          <a:p>
            <a:endParaRPr lang="en-US" sz="1800" dirty="0"/>
          </a:p>
          <a:p>
            <a:r>
              <a:rPr lang="en-US" sz="2600" b="1" dirty="0"/>
              <a:t>P</a:t>
            </a:r>
            <a:r>
              <a:rPr lang="en-US" sz="2600" b="1" dirty="0" smtClean="0"/>
              <a:t>rioritizes student loan payments </a:t>
            </a:r>
            <a:r>
              <a:rPr lang="en-US" sz="2600" dirty="0" smtClean="0"/>
              <a:t>over food, housing, or health care</a:t>
            </a:r>
            <a:r>
              <a:rPr lang="en-US" dirty="0" smtClean="0"/>
              <a:t/>
            </a:r>
            <a:br>
              <a:rPr lang="en-US" dirty="0" smtClean="0"/>
            </a:br>
            <a:endParaRPr lang="en-US" dirty="0"/>
          </a:p>
          <a:p>
            <a:r>
              <a:rPr lang="en-US" sz="2600" b="1" dirty="0" smtClean="0"/>
              <a:t>Logistical challenges, </a:t>
            </a:r>
            <a:r>
              <a:rPr lang="en-US" sz="2600" dirty="0" smtClean="0"/>
              <a:t>such as:</a:t>
            </a:r>
            <a:r>
              <a:rPr lang="en-US" sz="2000" b="1" dirty="0" smtClean="0"/>
              <a:t/>
            </a:r>
            <a:br>
              <a:rPr lang="en-US" sz="2000" b="1" dirty="0" smtClean="0"/>
            </a:br>
            <a:endParaRPr lang="en-US" sz="600" b="1" dirty="0" smtClean="0"/>
          </a:p>
          <a:p>
            <a:pPr lvl="1"/>
            <a:r>
              <a:rPr lang="en-US" sz="2200" dirty="0" smtClean="0"/>
              <a:t>How to accommodate the self-employed, seasonally employed, those with multiple jobs, etc. </a:t>
            </a:r>
            <a:endParaRPr lang="en-US" sz="2200" dirty="0"/>
          </a:p>
          <a:p>
            <a:pPr lvl="1"/>
            <a:r>
              <a:rPr lang="en-US" sz="2200" dirty="0" smtClean="0"/>
              <a:t>How to reconcile overpayments and underpayments</a:t>
            </a:r>
            <a:endParaRPr lang="en-US" sz="2200" dirty="0"/>
          </a:p>
          <a:p>
            <a:pPr lvl="1"/>
            <a:r>
              <a:rPr lang="en-US" sz="2200" dirty="0" smtClean="0"/>
              <a:t>How to collect payments from borrowers who are out of the country for prolonged periods</a:t>
            </a:r>
          </a:p>
          <a:p>
            <a:pPr marL="0" indent="0">
              <a:buNone/>
            </a:pPr>
            <a:r>
              <a:rPr lang="en-US" dirty="0" smtClean="0"/>
              <a:t/>
            </a:r>
            <a:br>
              <a:rPr lang="en-US" dirty="0" smtClean="0"/>
            </a:br>
            <a:endParaRPr lang="en-US" dirty="0" smtClean="0"/>
          </a:p>
          <a:p>
            <a:pPr marL="457200" lvl="1" indent="0">
              <a:buNone/>
            </a:pPr>
            <a:r>
              <a:rPr lang="en-US" sz="2400" dirty="0" smtClean="0"/>
              <a:t/>
            </a:r>
            <a:br>
              <a:rPr lang="en-US" sz="2400" dirty="0" smtClean="0"/>
            </a:br>
            <a:endParaRPr lang="en-US" sz="2400" dirty="0" smtClean="0"/>
          </a:p>
          <a:p>
            <a:pPr marL="0" indent="0">
              <a:buNone/>
            </a:pPr>
            <a:r>
              <a:rPr lang="en-US" sz="1200" dirty="0"/>
              <a:t/>
            </a:r>
            <a:br>
              <a:rPr lang="en-US" sz="1200" dirty="0"/>
            </a:br>
            <a:endParaRPr lang="en-US" sz="1200" dirty="0"/>
          </a:p>
        </p:txBody>
      </p:sp>
      <p:sp>
        <p:nvSpPr>
          <p:cNvPr id="4" name="Title 1"/>
          <p:cNvSpPr>
            <a:spLocks noGrp="1"/>
          </p:cNvSpPr>
          <p:nvPr>
            <p:ph type="title"/>
          </p:nvPr>
        </p:nvSpPr>
        <p:spPr>
          <a:xfrm>
            <a:off x="152400" y="76200"/>
            <a:ext cx="8839200" cy="762000"/>
          </a:xfrm>
        </p:spPr>
        <p:txBody>
          <a:bodyPr/>
          <a:lstStyle/>
          <a:p>
            <a:r>
              <a:rPr lang="en-US" sz="3200" dirty="0" smtClean="0"/>
              <a:t>Other Withholding Issues </a:t>
            </a:r>
            <a:r>
              <a:rPr lang="en-US" sz="3200" dirty="0" smtClean="0">
                <a:solidFill>
                  <a:schemeClr val="accent3"/>
                </a:solidFill>
              </a:rPr>
              <a:t>and </a:t>
            </a:r>
            <a:r>
              <a:rPr lang="en-US" sz="3200" dirty="0" smtClean="0"/>
              <a:t>Challenges </a:t>
            </a:r>
            <a:endParaRPr lang="en-US" sz="3200" dirty="0"/>
          </a:p>
        </p:txBody>
      </p:sp>
    </p:spTree>
    <p:extLst>
      <p:ext uri="{BB962C8B-B14F-4D97-AF65-F5344CB8AC3E}">
        <p14:creationId xmlns:p14="http://schemas.microsoft.com/office/powerpoint/2010/main" val="6058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761999"/>
          </a:xfrm>
        </p:spPr>
        <p:txBody>
          <a:bodyPr/>
          <a:lstStyle/>
          <a:p>
            <a:r>
              <a:rPr lang="en-US" sz="4000" dirty="0" smtClean="0"/>
              <a:t>Need for More Research and Data (1/2)</a:t>
            </a:r>
            <a:endParaRPr lang="en-US" sz="4000" dirty="0"/>
          </a:p>
        </p:txBody>
      </p:sp>
      <p:sp>
        <p:nvSpPr>
          <p:cNvPr id="3" name="Content Placeholder 2"/>
          <p:cNvSpPr>
            <a:spLocks noGrp="1"/>
          </p:cNvSpPr>
          <p:nvPr>
            <p:ph idx="1"/>
          </p:nvPr>
        </p:nvSpPr>
        <p:spPr>
          <a:xfrm>
            <a:off x="457200" y="1219200"/>
            <a:ext cx="8229600" cy="5189934"/>
          </a:xfrm>
        </p:spPr>
        <p:txBody>
          <a:bodyPr/>
          <a:lstStyle/>
          <a:p>
            <a:r>
              <a:rPr lang="en-US" sz="2000" dirty="0" smtClean="0"/>
              <a:t>How do perceptions and fears about borrowing affect college-going choices, especially for lower income students?</a:t>
            </a:r>
          </a:p>
          <a:p>
            <a:endParaRPr lang="en-US" sz="2000" dirty="0" smtClean="0"/>
          </a:p>
          <a:p>
            <a:r>
              <a:rPr lang="en-US" sz="2000" dirty="0" smtClean="0"/>
              <a:t>What really works (and doesn’t work)  in entrance/exit loan counseling?</a:t>
            </a:r>
            <a:br>
              <a:rPr lang="en-US" sz="2000" dirty="0" smtClean="0"/>
            </a:br>
            <a:endParaRPr lang="en-US" sz="2000" dirty="0" smtClean="0"/>
          </a:p>
          <a:p>
            <a:r>
              <a:rPr lang="en-US" sz="2000" dirty="0" smtClean="0"/>
              <a:t>How </a:t>
            </a:r>
            <a:r>
              <a:rPr lang="en-US" sz="2000" dirty="0"/>
              <a:t>do borrowers choose repayment plans? How often do they switch? What information </a:t>
            </a:r>
            <a:r>
              <a:rPr lang="en-US" sz="2000" dirty="0" smtClean="0"/>
              <a:t>affects </a:t>
            </a:r>
            <a:r>
              <a:rPr lang="en-US" sz="2000" dirty="0"/>
              <a:t>their </a:t>
            </a:r>
            <a:r>
              <a:rPr lang="en-US" sz="2000" dirty="0" smtClean="0"/>
              <a:t>decisions, and how?</a:t>
            </a:r>
            <a:br>
              <a:rPr lang="en-US" sz="2000" dirty="0" smtClean="0"/>
            </a:br>
            <a:endParaRPr lang="en-US" sz="2000" dirty="0" smtClean="0"/>
          </a:p>
          <a:p>
            <a:r>
              <a:rPr lang="en-US" sz="2000" dirty="0" smtClean="0"/>
              <a:t>How are borrowing decisions affected by different </a:t>
            </a:r>
            <a:r>
              <a:rPr lang="en-US" sz="2000" dirty="0"/>
              <a:t>aspects of </a:t>
            </a:r>
            <a:r>
              <a:rPr lang="en-US" sz="2000" dirty="0" smtClean="0"/>
              <a:t>student </a:t>
            </a:r>
            <a:r>
              <a:rPr lang="en-US" sz="2000" dirty="0"/>
              <a:t>loan </a:t>
            </a:r>
            <a:r>
              <a:rPr lang="en-US" sz="2000" dirty="0" smtClean="0"/>
              <a:t>policy, </a:t>
            </a:r>
            <a:r>
              <a:rPr lang="en-US" sz="2000" dirty="0"/>
              <a:t>such </a:t>
            </a:r>
            <a:r>
              <a:rPr lang="en-US" sz="2000" dirty="0" smtClean="0"/>
              <a:t>as:</a:t>
            </a:r>
          </a:p>
          <a:p>
            <a:pPr lvl="1"/>
            <a:r>
              <a:rPr lang="en-US" sz="1600" dirty="0" smtClean="0"/>
              <a:t>the interest rate; </a:t>
            </a:r>
          </a:p>
          <a:p>
            <a:pPr lvl="1"/>
            <a:r>
              <a:rPr lang="en-US" sz="1600" dirty="0" smtClean="0"/>
              <a:t>monthly </a:t>
            </a:r>
            <a:r>
              <a:rPr lang="en-US" sz="1600" dirty="0"/>
              <a:t>payment </a:t>
            </a:r>
            <a:r>
              <a:rPr lang="en-US" sz="1600" dirty="0" smtClean="0"/>
              <a:t>amounts; </a:t>
            </a:r>
          </a:p>
          <a:p>
            <a:pPr lvl="1"/>
            <a:r>
              <a:rPr lang="en-US" sz="1600" dirty="0" smtClean="0"/>
              <a:t>total </a:t>
            </a:r>
            <a:r>
              <a:rPr lang="en-US" sz="1600" dirty="0"/>
              <a:t>payment </a:t>
            </a:r>
            <a:r>
              <a:rPr lang="en-US" sz="1600" dirty="0" smtClean="0"/>
              <a:t>amounts; </a:t>
            </a:r>
          </a:p>
          <a:p>
            <a:pPr lvl="1"/>
            <a:r>
              <a:rPr lang="en-US" sz="1600" dirty="0" smtClean="0"/>
              <a:t>likelihood </a:t>
            </a:r>
            <a:r>
              <a:rPr lang="en-US" sz="1600" dirty="0"/>
              <a:t>of delinquency or </a:t>
            </a:r>
            <a:r>
              <a:rPr lang="en-US" sz="1600" dirty="0" smtClean="0"/>
              <a:t>default;</a:t>
            </a:r>
          </a:p>
          <a:p>
            <a:pPr lvl="1"/>
            <a:r>
              <a:rPr lang="en-US" sz="1600" dirty="0" smtClean="0"/>
              <a:t>potential </a:t>
            </a:r>
            <a:r>
              <a:rPr lang="en-US" sz="1600" dirty="0"/>
              <a:t>for negative </a:t>
            </a:r>
            <a:r>
              <a:rPr lang="en-US" sz="1600" dirty="0" smtClean="0"/>
              <a:t>amortization;</a:t>
            </a:r>
          </a:p>
          <a:p>
            <a:pPr lvl="1"/>
            <a:r>
              <a:rPr lang="en-US" sz="1600" dirty="0" smtClean="0"/>
              <a:t>availability </a:t>
            </a:r>
            <a:r>
              <a:rPr lang="en-US" sz="1600" dirty="0"/>
              <a:t>of loan forgiveness</a:t>
            </a:r>
            <a:r>
              <a:rPr lang="en-US" sz="1600" dirty="0" smtClean="0"/>
              <a:t>?</a:t>
            </a:r>
            <a:br>
              <a:rPr lang="en-US" sz="1600" dirty="0" smtClean="0"/>
            </a:br>
            <a:r>
              <a:rPr lang="en-US" sz="500" dirty="0"/>
              <a:t/>
            </a:r>
            <a:br>
              <a:rPr lang="en-US" sz="500" dirty="0"/>
            </a:br>
            <a:endParaRPr lang="en-US" sz="500" dirty="0"/>
          </a:p>
        </p:txBody>
      </p:sp>
    </p:spTree>
    <p:extLst>
      <p:ext uri="{BB962C8B-B14F-4D97-AF65-F5344CB8AC3E}">
        <p14:creationId xmlns:p14="http://schemas.microsoft.com/office/powerpoint/2010/main" val="50196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761999"/>
          </a:xfrm>
        </p:spPr>
        <p:txBody>
          <a:bodyPr/>
          <a:lstStyle/>
          <a:p>
            <a:r>
              <a:rPr lang="en-US" sz="4000" dirty="0" smtClean="0"/>
              <a:t>Need for More Research and Data (2/2)</a:t>
            </a:r>
            <a:endParaRPr lang="en-US" sz="4000" dirty="0"/>
          </a:p>
        </p:txBody>
      </p:sp>
      <p:sp>
        <p:nvSpPr>
          <p:cNvPr id="3" name="Content Placeholder 2"/>
          <p:cNvSpPr>
            <a:spLocks noGrp="1"/>
          </p:cNvSpPr>
          <p:nvPr>
            <p:ph idx="1"/>
          </p:nvPr>
        </p:nvSpPr>
        <p:spPr>
          <a:xfrm>
            <a:off x="457200" y="1219200"/>
            <a:ext cx="8229600" cy="5189934"/>
          </a:xfrm>
        </p:spPr>
        <p:txBody>
          <a:bodyPr/>
          <a:lstStyle/>
          <a:p>
            <a:r>
              <a:rPr lang="en-US" sz="2000" dirty="0" smtClean="0"/>
              <a:t>What are the costs and outcomes for borrowers in IDR plans, compared to other plans? What share of borrowers in each plan are making scheduled </a:t>
            </a:r>
            <a:r>
              <a:rPr lang="en-US" sz="2000" dirty="0"/>
              <a:t>payments, in forbearance, in deferment, delinquent, or in default?</a:t>
            </a:r>
            <a:r>
              <a:rPr lang="en-US" sz="2000" dirty="0" smtClean="0"/>
              <a:t> </a:t>
            </a:r>
            <a:br>
              <a:rPr lang="en-US" sz="2000" dirty="0" smtClean="0"/>
            </a:br>
            <a:endParaRPr lang="en-US" sz="2000" dirty="0" smtClean="0"/>
          </a:p>
          <a:p>
            <a:r>
              <a:rPr lang="en-US" sz="2000" dirty="0" smtClean="0"/>
              <a:t>At key intervals after entering repayment, what share of borrowers are successfully making payments, in deferment or forbearance, or heading toward delinquency or default? </a:t>
            </a:r>
          </a:p>
          <a:p>
            <a:pPr marL="0" indent="0">
              <a:buNone/>
            </a:pPr>
            <a:endParaRPr lang="en-US" sz="2000" dirty="0" smtClean="0"/>
          </a:p>
          <a:p>
            <a:r>
              <a:rPr lang="en-US" sz="2000" dirty="0"/>
              <a:t>How do default and loan repayment plan usage patterns vary by school and type of school</a:t>
            </a:r>
            <a:r>
              <a:rPr lang="en-US" sz="2000" dirty="0" smtClean="0"/>
              <a:t>?</a:t>
            </a:r>
            <a:br>
              <a:rPr lang="en-US" sz="2000" dirty="0" smtClean="0"/>
            </a:br>
            <a:endParaRPr lang="en-US" sz="2000" dirty="0" smtClean="0"/>
          </a:p>
          <a:p>
            <a:r>
              <a:rPr lang="en-US" sz="2000" dirty="0"/>
              <a:t>How might changes to loan policy affect borrowers in different </a:t>
            </a:r>
            <a:r>
              <a:rPr lang="en-US" sz="2000" dirty="0" smtClean="0"/>
              <a:t>circumstances, such as: </a:t>
            </a:r>
            <a:r>
              <a:rPr lang="en-US" sz="2000" dirty="0"/>
              <a:t>debt level, income, employment status, assets, age,</a:t>
            </a:r>
            <a:r>
              <a:rPr lang="en-US" sz="2000" dirty="0" smtClean="0"/>
              <a:t> or family status?</a:t>
            </a:r>
            <a:br>
              <a:rPr lang="en-US" sz="2000" dirty="0" smtClean="0"/>
            </a:br>
            <a:endParaRPr lang="en-US" sz="2000" dirty="0" smtClean="0"/>
          </a:p>
          <a:p>
            <a:pPr marL="0" indent="0">
              <a:buNone/>
            </a:pPr>
            <a:r>
              <a:rPr lang="en-US" sz="2000" dirty="0"/>
              <a:t/>
            </a:r>
            <a:br>
              <a:rPr lang="en-US" sz="2000" dirty="0"/>
            </a:br>
            <a:endParaRPr lang="en-US" sz="2000" dirty="0"/>
          </a:p>
        </p:txBody>
      </p:sp>
    </p:spTree>
    <p:extLst>
      <p:ext uri="{BB962C8B-B14F-4D97-AF65-F5344CB8AC3E}">
        <p14:creationId xmlns:p14="http://schemas.microsoft.com/office/powerpoint/2010/main" val="363704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8229600" cy="3139321"/>
          </a:xfrm>
          <a:prstGeom prst="rect">
            <a:avLst/>
          </a:prstGeom>
        </p:spPr>
        <p:txBody>
          <a:bodyPr wrap="square">
            <a:spAutoFit/>
          </a:bodyPr>
          <a:lstStyle/>
          <a:p>
            <a:endParaRPr lang="en-US" sz="2400" dirty="0" smtClean="0">
              <a:latin typeface="Calibri"/>
              <a:cs typeface="Calibri"/>
            </a:endParaRPr>
          </a:p>
          <a:p>
            <a:r>
              <a:rPr lang="en-US" sz="2400" dirty="0" smtClean="0">
                <a:latin typeface="Calibri"/>
                <a:cs typeface="Calibri"/>
              </a:rPr>
              <a:t>The research is very clear about the </a:t>
            </a:r>
            <a:r>
              <a:rPr lang="en-US" sz="2400" b="1" dirty="0" smtClean="0">
                <a:latin typeface="Calibri"/>
                <a:cs typeface="Calibri"/>
              </a:rPr>
              <a:t>best way </a:t>
            </a:r>
            <a:r>
              <a:rPr lang="en-US" sz="2400" dirty="0" smtClean="0">
                <a:latin typeface="Calibri"/>
                <a:cs typeface="Calibri"/>
              </a:rPr>
              <a:t>to support access, success, and affordability for low-income students and families.</a:t>
            </a:r>
          </a:p>
          <a:p>
            <a:endParaRPr lang="en-US" sz="2400" b="1" dirty="0" smtClean="0">
              <a:latin typeface="Calibri"/>
              <a:cs typeface="Calibri"/>
            </a:endParaRPr>
          </a:p>
          <a:p>
            <a:pPr algn="ctr"/>
            <a:r>
              <a:rPr lang="en-US" sz="3400" b="1" dirty="0" smtClean="0">
                <a:latin typeface="Calibri"/>
                <a:cs typeface="Calibri"/>
              </a:rPr>
              <a:t>Reduce the need to borrow in the first place </a:t>
            </a:r>
            <a:endParaRPr lang="en-US" sz="3400" dirty="0" smtClean="0">
              <a:latin typeface="Calibri"/>
              <a:cs typeface="Calibri"/>
            </a:endParaRPr>
          </a:p>
          <a:p>
            <a:pPr algn="ctr"/>
            <a:r>
              <a:rPr lang="en-US" sz="3400" dirty="0" smtClean="0">
                <a:latin typeface="Calibri"/>
                <a:cs typeface="Calibri"/>
              </a:rPr>
              <a:t>by investing in public higher education and need-based grant aid. </a:t>
            </a:r>
            <a:endParaRPr lang="en-US" sz="3400" dirty="0">
              <a:latin typeface="Calibri"/>
              <a:cs typeface="Calibri"/>
            </a:endParaRPr>
          </a:p>
        </p:txBody>
      </p:sp>
      <p:sp>
        <p:nvSpPr>
          <p:cNvPr id="4" name="TextBox 3"/>
          <p:cNvSpPr txBox="1"/>
          <p:nvPr/>
        </p:nvSpPr>
        <p:spPr>
          <a:xfrm>
            <a:off x="2499388" y="0"/>
            <a:ext cx="4281340" cy="707886"/>
          </a:xfrm>
          <a:prstGeom prst="rect">
            <a:avLst/>
          </a:prstGeom>
          <a:noFill/>
        </p:spPr>
        <p:txBody>
          <a:bodyPr wrap="none" rtlCol="0">
            <a:spAutoFit/>
          </a:bodyPr>
          <a:lstStyle/>
          <a:p>
            <a:pPr algn="ctr"/>
            <a:r>
              <a:rPr lang="en-US" sz="4000" b="1" dirty="0" smtClean="0">
                <a:solidFill>
                  <a:schemeClr val="bg1"/>
                </a:solidFill>
                <a:latin typeface="Calibri"/>
                <a:cs typeface="Calibri"/>
              </a:rPr>
              <a:t>What We DO Know</a:t>
            </a:r>
            <a:endParaRPr lang="en-US" sz="4000" b="1" dirty="0">
              <a:solidFill>
                <a:schemeClr val="bg1"/>
              </a:solidFill>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95400"/>
            <a:ext cx="7772400" cy="3970318"/>
          </a:xfrm>
          <a:prstGeom prst="rect">
            <a:avLst/>
          </a:prstGeom>
        </p:spPr>
        <p:txBody>
          <a:bodyPr wrap="square">
            <a:spAutoFit/>
          </a:bodyPr>
          <a:lstStyle/>
          <a:p>
            <a:r>
              <a:rPr lang="en-US" dirty="0" smtClean="0">
                <a:latin typeface="Calibri" panose="020F0502020204030204" pitchFamily="34" charset="0"/>
              </a:rPr>
              <a:t>For more about our research and recommendations, see </a:t>
            </a:r>
            <a:r>
              <a:rPr lang="en-US" dirty="0" smtClean="0">
                <a:latin typeface="Calibri" panose="020F0502020204030204" pitchFamily="34" charset="0"/>
                <a:hlinkClick r:id="rId2"/>
              </a:rPr>
              <a:t>www.TICAS.org</a:t>
            </a:r>
            <a:r>
              <a:rPr lang="en-US" dirty="0" smtClean="0">
                <a:latin typeface="Calibri" panose="020F0502020204030204" pitchFamily="34" charset="0"/>
              </a:rPr>
              <a:t> and:</a:t>
            </a:r>
          </a:p>
          <a:p>
            <a:pPr lvl="1"/>
            <a:r>
              <a:rPr lang="en-US" b="1" dirty="0" smtClean="0">
                <a:latin typeface="Calibri" panose="020F0502020204030204" pitchFamily="34" charset="0"/>
              </a:rPr>
              <a:t> </a:t>
            </a:r>
            <a:r>
              <a:rPr lang="en-US" b="1" i="1" dirty="0" smtClean="0">
                <a:latin typeface="Calibri" panose="020F0502020204030204" pitchFamily="34" charset="0"/>
                <a:hlinkClick r:id="rId3"/>
              </a:rPr>
              <a:t>Aligning the Means and the Ends: How to Improve Federal Student Aid and Increase College Access and Success</a:t>
            </a:r>
            <a:r>
              <a:rPr lang="en-US" b="1" i="1" dirty="0" smtClean="0">
                <a:latin typeface="Calibri" panose="020F0502020204030204" pitchFamily="34" charset="0"/>
              </a:rPr>
              <a:t>   (</a:t>
            </a:r>
            <a:r>
              <a:rPr lang="en-US" i="1" dirty="0" smtClean="0">
                <a:latin typeface="Calibri" panose="020F0502020204030204" pitchFamily="34" charset="0"/>
              </a:rPr>
              <a:t>2013)</a:t>
            </a:r>
            <a:endParaRPr lang="en-US" b="1" i="1" dirty="0" smtClean="0">
              <a:latin typeface="Calibri" panose="020F0502020204030204" pitchFamily="34" charset="0"/>
            </a:endParaRPr>
          </a:p>
          <a:p>
            <a:pPr lvl="1"/>
            <a:endParaRPr lang="en-US" b="1" i="1" dirty="0" smtClean="0">
              <a:latin typeface="Calibri"/>
              <a:cs typeface="Calibri"/>
            </a:endParaRPr>
          </a:p>
          <a:p>
            <a:pPr lvl="1"/>
            <a:r>
              <a:rPr lang="en-US" b="1" i="1" dirty="0" smtClean="0">
                <a:latin typeface="Calibri"/>
                <a:cs typeface="Calibri"/>
                <a:hlinkClick r:id="rId4"/>
              </a:rPr>
              <a:t>Student Debt and the Class of 2012</a:t>
            </a:r>
            <a:r>
              <a:rPr lang="en-US" b="1" i="1" dirty="0" smtClean="0">
                <a:latin typeface="Calibri"/>
                <a:cs typeface="Calibri"/>
              </a:rPr>
              <a:t>  </a:t>
            </a:r>
            <a:r>
              <a:rPr lang="en-US" i="1" dirty="0" smtClean="0">
                <a:latin typeface="Calibri"/>
                <a:cs typeface="Calibri"/>
              </a:rPr>
              <a:t>(2013)</a:t>
            </a:r>
          </a:p>
          <a:p>
            <a:pPr lvl="1"/>
            <a:endParaRPr lang="en-US" b="1" i="1" dirty="0" smtClean="0">
              <a:latin typeface="Calibri"/>
              <a:cs typeface="Calibri"/>
              <a:hlinkClick r:id="rId5"/>
            </a:endParaRPr>
          </a:p>
          <a:p>
            <a:pPr lvl="1"/>
            <a:r>
              <a:rPr lang="en-US" b="1" i="1" dirty="0" smtClean="0">
                <a:latin typeface="Calibri"/>
                <a:cs typeface="Calibri"/>
                <a:hlinkClick r:id="rId5"/>
              </a:rPr>
              <a:t>Should All Student Loan Payments Be Income-Driven? </a:t>
            </a:r>
            <a:r>
              <a:rPr lang="en-US" i="1" dirty="0" smtClean="0">
                <a:latin typeface="Calibri"/>
                <a:cs typeface="Calibri"/>
                <a:hlinkClick r:id="rId5"/>
              </a:rPr>
              <a:t> </a:t>
            </a:r>
            <a:r>
              <a:rPr lang="en-US" i="1" dirty="0" smtClean="0">
                <a:latin typeface="Calibri"/>
                <a:cs typeface="Calibri"/>
              </a:rPr>
              <a:t>(2014)</a:t>
            </a:r>
          </a:p>
          <a:p>
            <a:pPr lvl="1"/>
            <a:r>
              <a:rPr lang="en-US" b="1" i="1" dirty="0" smtClean="0">
                <a:latin typeface="Calibri"/>
                <a:cs typeface="Calibri"/>
              </a:rPr>
              <a:t> </a:t>
            </a:r>
          </a:p>
          <a:p>
            <a:pPr lvl="1"/>
            <a:r>
              <a:rPr lang="en-US" dirty="0" smtClean="0">
                <a:hlinkClick r:id="rId6"/>
              </a:rPr>
              <a:t/>
            </a:r>
            <a:br>
              <a:rPr lang="en-US" dirty="0" smtClean="0">
                <a:hlinkClick r:id="rId6"/>
              </a:rPr>
            </a:br>
            <a:endParaRPr lang="en-US" b="1" i="1" dirty="0" smtClean="0">
              <a:latin typeface="Calibri"/>
              <a:cs typeface="Calibri"/>
            </a:endParaRPr>
          </a:p>
          <a:p>
            <a:endParaRPr lang="en-US" dirty="0" smtClean="0">
              <a:latin typeface="Calibri" panose="020F0502020204030204" pitchFamily="34" charset="0"/>
            </a:endParaRPr>
          </a:p>
          <a:p>
            <a:endParaRPr lang="en-US" i="1" dirty="0" smtClean="0">
              <a:latin typeface="Calibri" panose="020F0502020204030204" pitchFamily="34" charset="0"/>
            </a:endParaRPr>
          </a:p>
          <a:p>
            <a:endParaRPr lang="en-US" dirty="0">
              <a:latin typeface="Calibri" panose="020F0502020204030204" pitchFamily="34" charset="0"/>
            </a:endParaRPr>
          </a:p>
        </p:txBody>
      </p:sp>
      <p:pic>
        <p:nvPicPr>
          <p:cNvPr id="5" name="Picture 4"/>
          <p:cNvPicPr>
            <a:picLocks noChangeAspect="1"/>
          </p:cNvPicPr>
          <p:nvPr/>
        </p:nvPicPr>
        <p:blipFill>
          <a:blip r:embed="rId7"/>
          <a:stretch>
            <a:fillRect/>
          </a:stretch>
        </p:blipFill>
        <p:spPr>
          <a:xfrm>
            <a:off x="3429000" y="3962400"/>
            <a:ext cx="1826857" cy="2362200"/>
          </a:xfrm>
          <a:prstGeom prst="rect">
            <a:avLst/>
          </a:prstGeom>
        </p:spPr>
      </p:pic>
      <p:pic>
        <p:nvPicPr>
          <p:cNvPr id="6" name="Picture 5"/>
          <p:cNvPicPr>
            <a:picLocks noChangeAspect="1"/>
          </p:cNvPicPr>
          <p:nvPr/>
        </p:nvPicPr>
        <p:blipFill>
          <a:blip r:embed="rId8"/>
          <a:stretch>
            <a:fillRect/>
          </a:stretch>
        </p:blipFill>
        <p:spPr>
          <a:xfrm>
            <a:off x="5898383" y="3962400"/>
            <a:ext cx="1881957" cy="2362200"/>
          </a:xfrm>
          <a:prstGeom prst="rect">
            <a:avLst/>
          </a:prstGeom>
        </p:spPr>
      </p:pic>
      <p:pic>
        <p:nvPicPr>
          <p:cNvPr id="7" name="Picture 6"/>
          <p:cNvPicPr>
            <a:picLocks noChangeAspect="1"/>
          </p:cNvPicPr>
          <p:nvPr/>
        </p:nvPicPr>
        <p:blipFill>
          <a:blip r:embed="rId9"/>
          <a:stretch>
            <a:fillRect/>
          </a:stretch>
        </p:blipFill>
        <p:spPr>
          <a:xfrm>
            <a:off x="914400" y="3973287"/>
            <a:ext cx="1828800" cy="235131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34330" y="2666999"/>
            <a:ext cx="8509670" cy="4191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p:txBody>
      </p:sp>
      <p:sp>
        <p:nvSpPr>
          <p:cNvPr id="2051" name="Text Box 3"/>
          <p:cNvSpPr txBox="1">
            <a:spLocks noChangeArrowheads="1"/>
          </p:cNvSpPr>
          <p:nvPr/>
        </p:nvSpPr>
        <p:spPr bwMode="auto">
          <a:xfrm>
            <a:off x="736265" y="3124200"/>
            <a:ext cx="8305800" cy="1200321"/>
          </a:xfrm>
          <a:prstGeom prst="rect">
            <a:avLst/>
          </a:prstGeom>
          <a:solidFill>
            <a:schemeClr val="bg1"/>
          </a:solidFill>
          <a:ln>
            <a:noFill/>
          </a:ln>
          <a:extLst/>
        </p:spPr>
        <p:txBody>
          <a:bodyPr wrap="square" lIns="91432" tIns="45716" rIns="91432" bIns="45716">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spcBef>
                <a:spcPct val="50000"/>
              </a:spcBef>
            </a:pPr>
            <a:r>
              <a:rPr lang="en-US" sz="7200" b="1" dirty="0" smtClean="0">
                <a:solidFill>
                  <a:srgbClr val="FF6600"/>
                </a:solidFill>
              </a:rPr>
              <a:t>Questions?</a:t>
            </a:r>
            <a:endParaRPr lang="en-US" sz="7200" b="1" dirty="0">
              <a:solidFill>
                <a:srgbClr val="FF6600"/>
              </a:solidFill>
            </a:endParaRPr>
          </a:p>
        </p:txBody>
      </p:sp>
      <p:sp>
        <p:nvSpPr>
          <p:cNvPr id="2052" name="Text Box 4"/>
          <p:cNvSpPr txBox="1">
            <a:spLocks noChangeArrowheads="1"/>
          </p:cNvSpPr>
          <p:nvPr/>
        </p:nvSpPr>
        <p:spPr bwMode="auto">
          <a:xfrm>
            <a:off x="727440" y="5105400"/>
            <a:ext cx="8305467" cy="17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n-US" sz="1800" b="1" dirty="0" smtClean="0">
              <a:solidFill>
                <a:srgbClr val="2A4D64"/>
              </a:solidFill>
            </a:endParaRPr>
          </a:p>
          <a:p>
            <a:endParaRPr lang="en-US" sz="1800" b="1" dirty="0" smtClean="0">
              <a:solidFill>
                <a:srgbClr val="2A4D64"/>
              </a:solidFill>
            </a:endParaRPr>
          </a:p>
          <a:p>
            <a:r>
              <a:rPr lang="en-US" sz="1800" b="1" dirty="0" smtClean="0">
                <a:solidFill>
                  <a:srgbClr val="2A4D64"/>
                </a:solidFill>
              </a:rPr>
              <a:t>Lauren Asher</a:t>
            </a:r>
          </a:p>
          <a:p>
            <a:r>
              <a:rPr lang="en-US" sz="1800" b="1" dirty="0" smtClean="0">
                <a:solidFill>
                  <a:srgbClr val="2A4D64"/>
                </a:solidFill>
                <a:hlinkClick r:id="rId3"/>
              </a:rPr>
              <a:t>ljasher@ticas.org</a:t>
            </a:r>
            <a:endParaRPr lang="en-US" sz="1800" b="1" dirty="0" smtClean="0">
              <a:solidFill>
                <a:srgbClr val="2A4D64"/>
              </a:solidFill>
            </a:endParaRPr>
          </a:p>
          <a:p>
            <a:r>
              <a:rPr lang="en-US" sz="1800" b="1" dirty="0" smtClean="0">
                <a:solidFill>
                  <a:srgbClr val="2A4D64"/>
                </a:solidFill>
                <a:hlinkClick r:id="rId4"/>
              </a:rPr>
              <a:t>www.TICAS.org</a:t>
            </a:r>
            <a:endParaRPr lang="en-US" sz="1800" b="1" dirty="0" smtClean="0">
              <a:solidFill>
                <a:srgbClr val="2A4D64"/>
              </a:solidFill>
            </a:endParaRPr>
          </a:p>
          <a:p>
            <a:r>
              <a:rPr lang="en-US" sz="1800" b="1" dirty="0" smtClean="0">
                <a:solidFill>
                  <a:srgbClr val="2A4D64"/>
                </a:solidFill>
              </a:rPr>
              <a:t> </a:t>
            </a:r>
            <a:endParaRPr lang="en-US" sz="1800" b="1" dirty="0">
              <a:solidFill>
                <a:srgbClr val="4C000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30" y="0"/>
            <a:ext cx="8509670" cy="2666999"/>
          </a:xfrm>
          <a:prstGeom prst="rect">
            <a:avLst/>
          </a:prstGeom>
        </p:spPr>
      </p:pic>
      <p:sp>
        <p:nvSpPr>
          <p:cNvPr id="6" name="Rectangle 5"/>
          <p:cNvSpPr/>
          <p:nvPr/>
        </p:nvSpPr>
        <p:spPr bwMode="auto">
          <a:xfrm>
            <a:off x="0" y="0"/>
            <a:ext cx="634330" cy="68580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48452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76400"/>
            <a:ext cx="7924800" cy="4524315"/>
          </a:xfrm>
          <a:prstGeom prst="rect">
            <a:avLst/>
          </a:prstGeom>
          <a:noFill/>
        </p:spPr>
        <p:txBody>
          <a:bodyPr wrap="square" rtlCol="0">
            <a:spAutoFit/>
          </a:bodyPr>
          <a:lstStyle/>
          <a:p>
            <a:pPr algn="ctr"/>
            <a:r>
              <a:rPr lang="en-US" sz="3200" b="1" dirty="0" smtClean="0">
                <a:latin typeface="Calibri"/>
                <a:cs typeface="Calibri"/>
              </a:rPr>
              <a:t>Income gaps in college enrollment and graduation are widening.</a:t>
            </a:r>
          </a:p>
          <a:p>
            <a:pPr algn="ctr"/>
            <a:endParaRPr lang="en-US" sz="2800" dirty="0" smtClean="0">
              <a:latin typeface="Calibri"/>
              <a:cs typeface="Calibri"/>
            </a:endParaRPr>
          </a:p>
          <a:p>
            <a:pPr algn="ctr"/>
            <a:r>
              <a:rPr lang="en-US" sz="2800" dirty="0" smtClean="0">
                <a:latin typeface="Calibri"/>
                <a:cs typeface="Calibri"/>
              </a:rPr>
              <a:t>These gaps can’t be closed by financial aid policy alone, but research shows that aid </a:t>
            </a:r>
            <a:r>
              <a:rPr lang="en-US" sz="2800" i="1" dirty="0" smtClean="0">
                <a:latin typeface="Calibri"/>
                <a:cs typeface="Calibri"/>
              </a:rPr>
              <a:t>can</a:t>
            </a:r>
            <a:r>
              <a:rPr lang="en-US" sz="2800" dirty="0" smtClean="0">
                <a:latin typeface="Calibri"/>
                <a:cs typeface="Calibri"/>
              </a:rPr>
              <a:t> increase enrollment, persistence, and completion. </a:t>
            </a:r>
          </a:p>
          <a:p>
            <a:pPr algn="ctr"/>
            <a:endParaRPr lang="en-US" sz="2800" dirty="0">
              <a:latin typeface="Calibri"/>
              <a:cs typeface="Calibri"/>
            </a:endParaRPr>
          </a:p>
          <a:p>
            <a:pPr algn="ctr"/>
            <a:r>
              <a:rPr lang="en-US" sz="2800" dirty="0" smtClean="0">
                <a:latin typeface="Calibri"/>
                <a:cs typeface="Calibri"/>
              </a:rPr>
              <a:t>So, </a:t>
            </a:r>
            <a:r>
              <a:rPr lang="en-US" sz="2800" dirty="0" smtClean="0">
                <a:solidFill>
                  <a:srgbClr val="FF6600"/>
                </a:solidFill>
                <a:latin typeface="Calibri"/>
                <a:cs typeface="Calibri"/>
              </a:rPr>
              <a:t>how</a:t>
            </a:r>
            <a:r>
              <a:rPr lang="en-US" sz="2800" dirty="0" smtClean="0">
                <a:latin typeface="Calibri"/>
                <a:cs typeface="Calibri"/>
              </a:rPr>
              <a:t> can federal student aid better </a:t>
            </a:r>
            <a:br>
              <a:rPr lang="en-US" sz="2800" dirty="0" smtClean="0">
                <a:latin typeface="Calibri"/>
                <a:cs typeface="Calibri"/>
              </a:rPr>
            </a:br>
            <a:r>
              <a:rPr lang="en-US" sz="2800" dirty="0" smtClean="0">
                <a:latin typeface="Calibri"/>
                <a:cs typeface="Calibri"/>
              </a:rPr>
              <a:t>ensure access and support success?</a:t>
            </a:r>
          </a:p>
          <a:p>
            <a:pPr algn="ctr"/>
            <a:endParaRPr lang="en-US" sz="2800" dirty="0">
              <a:latin typeface="Calibri"/>
              <a:cs typeface="Calibri"/>
            </a:endParaRPr>
          </a:p>
        </p:txBody>
      </p:sp>
      <p:sp>
        <p:nvSpPr>
          <p:cNvPr id="3" name="Title 1"/>
          <p:cNvSpPr txBox="1">
            <a:spLocks/>
          </p:cNvSpPr>
          <p:nvPr/>
        </p:nvSpPr>
        <p:spPr bwMode="auto">
          <a:xfrm>
            <a:off x="381000" y="76201"/>
            <a:ext cx="8391525"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anose="020F0502020204030204" pitchFamily="34" charset="0"/>
                <a:ea typeface="MS PGothic" pitchFamily="34" charset="-128"/>
                <a:cs typeface="Calibri" panose="020F0502020204030204" pitchFamily="34" charset="0"/>
              </a:rPr>
              <a:t>The Problem</a:t>
            </a:r>
            <a:endParaRPr kumimoji="0" lang="en-US" sz="4000" b="1" i="0" u="none" strike="noStrike" kern="0" cap="none" spc="0" normalizeH="0" baseline="0" noProof="0" dirty="0">
              <a:ln>
                <a:noFill/>
              </a:ln>
              <a:solidFill>
                <a:schemeClr val="bg1"/>
              </a:solidFill>
              <a:effectLst/>
              <a:uLnTx/>
              <a:uFillTx/>
              <a:latin typeface="Calibri" panose="020F0502020204030204" pitchFamily="34" charset="0"/>
              <a:ea typeface="MS PGothic" pitchFamily="34" charset="-128"/>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518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marL="342900" lvl="0" indent="-342900" fontAlgn="base">
              <a:spcBef>
                <a:spcPct val="20000"/>
              </a:spcBef>
              <a:spcAft>
                <a:spcPct val="0"/>
              </a:spcAft>
              <a:buFontTx/>
              <a:buChar char="•"/>
            </a:pPr>
            <a:r>
              <a:rPr lang="en-US" sz="3600" kern="0" dirty="0" smtClean="0">
                <a:solidFill>
                  <a:schemeClr val="tx1">
                    <a:lumMod val="75000"/>
                    <a:lumOff val="25000"/>
                  </a:schemeClr>
                </a:solidFill>
                <a:latin typeface="Calibri" panose="020F0502020204030204" pitchFamily="34" charset="0"/>
                <a:ea typeface="MS PGothic" pitchFamily="34" charset="-128"/>
                <a:cs typeface="Calibri" panose="020F0502020204030204" pitchFamily="34" charset="0"/>
              </a:rPr>
              <a:t>Student Eligibility and Accountability</a:t>
            </a:r>
          </a:p>
          <a:p>
            <a:pPr marL="342900" lvl="0" indent="-342900" fontAlgn="base">
              <a:spcBef>
                <a:spcPct val="20000"/>
              </a:spcBef>
              <a:spcAft>
                <a:spcPct val="0"/>
              </a:spcAft>
              <a:buFontTx/>
              <a:buChar char="•"/>
            </a:pPr>
            <a:r>
              <a:rPr lang="en-US" sz="3600" kern="0" dirty="0" smtClean="0">
                <a:solidFill>
                  <a:schemeClr val="tx1">
                    <a:lumMod val="75000"/>
                    <a:lumOff val="25000"/>
                  </a:schemeClr>
                </a:solidFill>
                <a:latin typeface="Calibri" panose="020F0502020204030204" pitchFamily="34" charset="0"/>
                <a:ea typeface="MS PGothic" pitchFamily="34" charset="-128"/>
                <a:cs typeface="Calibri" panose="020F0502020204030204" pitchFamily="34" charset="0"/>
              </a:rPr>
              <a:t>College Eligibility and Accountability</a:t>
            </a:r>
          </a:p>
          <a:p>
            <a:pPr marL="342900" lvl="0" indent="-342900" fontAlgn="base">
              <a:spcBef>
                <a:spcPct val="20000"/>
              </a:spcBef>
              <a:spcAft>
                <a:spcPct val="0"/>
              </a:spcAft>
              <a:buFontTx/>
              <a:buChar char="•"/>
            </a:pPr>
            <a:r>
              <a:rPr lang="en-US" sz="3600" kern="0" dirty="0" smtClean="0">
                <a:solidFill>
                  <a:schemeClr val="tx1">
                    <a:lumMod val="75000"/>
                    <a:lumOff val="25000"/>
                  </a:schemeClr>
                </a:solidFill>
                <a:latin typeface="Calibri" panose="020F0502020204030204" pitchFamily="34" charset="0"/>
                <a:ea typeface="MS PGothic" pitchFamily="34" charset="-128"/>
                <a:cs typeface="Calibri" panose="020F0502020204030204" pitchFamily="34" charset="0"/>
              </a:rPr>
              <a:t>Grant Aid</a:t>
            </a:r>
          </a:p>
          <a:p>
            <a:pPr marL="342900" lvl="0" indent="-342900" fontAlgn="base">
              <a:spcBef>
                <a:spcPct val="20000"/>
              </a:spcBef>
              <a:spcAft>
                <a:spcPct val="0"/>
              </a:spcAft>
              <a:buFontTx/>
              <a:buChar char="•"/>
            </a:pPr>
            <a:r>
              <a:rPr lang="en-US" sz="3600" b="1" kern="0" dirty="0" smtClean="0">
                <a:latin typeface="Calibri" panose="020F0502020204030204" pitchFamily="34" charset="0"/>
                <a:ea typeface="MS PGothic" pitchFamily="34" charset="-128"/>
                <a:cs typeface="Calibri" panose="020F0502020204030204" pitchFamily="34" charset="0"/>
              </a:rPr>
              <a:t>Student Loans	</a:t>
            </a:r>
          </a:p>
          <a:p>
            <a:pPr marL="342900" lvl="0" indent="-342900" fontAlgn="base">
              <a:spcBef>
                <a:spcPct val="20000"/>
              </a:spcBef>
              <a:spcAft>
                <a:spcPct val="0"/>
              </a:spcAft>
              <a:buFontTx/>
              <a:buChar char="•"/>
            </a:pPr>
            <a:r>
              <a:rPr lang="en-US" sz="3600" kern="0" dirty="0" smtClean="0">
                <a:solidFill>
                  <a:schemeClr val="tx1">
                    <a:lumMod val="75000"/>
                    <a:lumOff val="25000"/>
                  </a:schemeClr>
                </a:solidFill>
                <a:latin typeface="Calibri" panose="020F0502020204030204" pitchFamily="34" charset="0"/>
                <a:ea typeface="MS PGothic" pitchFamily="34" charset="-128"/>
                <a:cs typeface="Calibri" panose="020F0502020204030204" pitchFamily="34" charset="0"/>
              </a:rPr>
              <a:t>Tax Expenditures </a:t>
            </a:r>
          </a:p>
          <a:p>
            <a:pPr marL="342900" lvl="0" indent="-342900" fontAlgn="base">
              <a:spcBef>
                <a:spcPct val="20000"/>
              </a:spcBef>
              <a:spcAft>
                <a:spcPct val="0"/>
              </a:spcAft>
              <a:buFontTx/>
              <a:buChar char="•"/>
            </a:pPr>
            <a:r>
              <a:rPr lang="en-US" sz="3600" kern="0" dirty="0" smtClean="0">
                <a:solidFill>
                  <a:schemeClr val="tx1">
                    <a:lumMod val="75000"/>
                    <a:lumOff val="25000"/>
                  </a:schemeClr>
                </a:solidFill>
                <a:latin typeface="Calibri" panose="020F0502020204030204" pitchFamily="34" charset="0"/>
                <a:ea typeface="MS PGothic" pitchFamily="34" charset="-128"/>
                <a:cs typeface="Calibri" panose="020F0502020204030204" pitchFamily="34" charset="0"/>
              </a:rPr>
              <a:t>Better Information</a:t>
            </a:r>
          </a:p>
          <a:p>
            <a:pPr marL="342900" lvl="0" indent="-342900" fontAlgn="base">
              <a:spcBef>
                <a:spcPct val="20000"/>
              </a:spcBef>
              <a:spcAft>
                <a:spcPct val="0"/>
              </a:spcAft>
              <a:buFontTx/>
              <a:buChar char="•"/>
            </a:pPr>
            <a:r>
              <a:rPr lang="en-US" sz="3600" kern="0" dirty="0" smtClean="0">
                <a:solidFill>
                  <a:schemeClr val="tx1">
                    <a:lumMod val="75000"/>
                    <a:lumOff val="25000"/>
                  </a:schemeClr>
                </a:solidFill>
                <a:latin typeface="Calibri" panose="020F0502020204030204" pitchFamily="34" charset="0"/>
                <a:ea typeface="MS PGothic" pitchFamily="34" charset="-128"/>
                <a:cs typeface="Calibri" panose="020F0502020204030204" pitchFamily="34" charset="0"/>
              </a:rPr>
              <a:t>Ways to Pay for Reforms</a:t>
            </a:r>
          </a:p>
        </p:txBody>
      </p:sp>
      <p:sp>
        <p:nvSpPr>
          <p:cNvPr id="3" name="TextBox 2"/>
          <p:cNvSpPr txBox="1"/>
          <p:nvPr/>
        </p:nvSpPr>
        <p:spPr>
          <a:xfrm>
            <a:off x="152400" y="76200"/>
            <a:ext cx="8827699" cy="1323439"/>
          </a:xfrm>
          <a:prstGeom prst="rect">
            <a:avLst/>
          </a:prstGeom>
          <a:noFill/>
        </p:spPr>
        <p:txBody>
          <a:bodyPr wrap="square" rtlCol="0">
            <a:spAutoFit/>
          </a:bodyPr>
          <a:lstStyle/>
          <a:p>
            <a:pPr lvl="0" algn="ctr"/>
            <a:r>
              <a:rPr lang="en-US" sz="4000" b="1" kern="0" dirty="0" smtClean="0">
                <a:solidFill>
                  <a:schemeClr val="bg1"/>
                </a:solidFill>
                <a:latin typeface="Calibri" panose="020F0502020204030204" pitchFamily="34" charset="0"/>
                <a:ea typeface="MS PGothic" pitchFamily="34" charset="-128"/>
                <a:cs typeface="Calibri" panose="020F0502020204030204" pitchFamily="34" charset="0"/>
              </a:rPr>
              <a:t>Topics Covered in Full Report</a:t>
            </a:r>
          </a:p>
          <a:p>
            <a:endParaRPr lang="en-US" sz="4000" b="1" dirty="0">
              <a:solidFill>
                <a:schemeClr val="bg1"/>
              </a:solidFill>
            </a:endParaRPr>
          </a:p>
        </p:txBody>
      </p:sp>
      <p:pic>
        <p:nvPicPr>
          <p:cNvPr id="4" name="Picture 3"/>
          <p:cNvPicPr>
            <a:picLocks noChangeAspect="1"/>
          </p:cNvPicPr>
          <p:nvPr/>
        </p:nvPicPr>
        <p:blipFill>
          <a:blip r:embed="rId2"/>
          <a:stretch>
            <a:fillRect/>
          </a:stretch>
        </p:blipFill>
        <p:spPr>
          <a:xfrm>
            <a:off x="6248400" y="2971800"/>
            <a:ext cx="2317477" cy="2724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Student Debt</a:t>
            </a:r>
            <a:endParaRPr lang="en-US" dirty="0"/>
          </a:p>
        </p:txBody>
      </p:sp>
      <p:sp>
        <p:nvSpPr>
          <p:cNvPr id="3" name="Content Placeholder 2"/>
          <p:cNvSpPr>
            <a:spLocks noGrp="1"/>
          </p:cNvSpPr>
          <p:nvPr>
            <p:ph idx="1"/>
          </p:nvPr>
        </p:nvSpPr>
        <p:spPr>
          <a:xfrm>
            <a:off x="457200" y="1143000"/>
            <a:ext cx="8229600" cy="5189934"/>
          </a:xfrm>
        </p:spPr>
        <p:txBody>
          <a:bodyPr/>
          <a:lstStyle/>
          <a:p>
            <a:r>
              <a:rPr lang="en-US" dirty="0" smtClean="0"/>
              <a:t>Rising student debt:</a:t>
            </a:r>
          </a:p>
          <a:p>
            <a:pPr lvl="1"/>
            <a:r>
              <a:rPr lang="en-US" dirty="0" smtClean="0"/>
              <a:t>Students are expected to cover costs that have outpaced</a:t>
            </a:r>
            <a:br>
              <a:rPr lang="en-US" dirty="0" smtClean="0"/>
            </a:br>
            <a:r>
              <a:rPr lang="en-US" dirty="0" smtClean="0"/>
              <a:t>family incomes and grant aid</a:t>
            </a:r>
          </a:p>
          <a:p>
            <a:pPr lvl="1"/>
            <a:r>
              <a:rPr lang="en-US" dirty="0" smtClean="0"/>
              <a:t>Student loans help fill the growing gap</a:t>
            </a:r>
          </a:p>
          <a:p>
            <a:pPr>
              <a:buNone/>
            </a:pPr>
            <a:endParaRPr lang="en-US" sz="1600" dirty="0" smtClean="0"/>
          </a:p>
          <a:p>
            <a:r>
              <a:rPr lang="en-US" dirty="0" smtClean="0"/>
              <a:t>Our latest report on debt at graduation found:</a:t>
            </a:r>
          </a:p>
          <a:p>
            <a:pPr lvl="1"/>
            <a:r>
              <a:rPr lang="en-US" dirty="0" smtClean="0"/>
              <a:t>71% of </a:t>
            </a:r>
            <a:r>
              <a:rPr lang="en-US" i="1" dirty="0" smtClean="0"/>
              <a:t>all graduating seniors </a:t>
            </a:r>
            <a:r>
              <a:rPr lang="en-US" dirty="0" smtClean="0"/>
              <a:t>in 2012 had loans</a:t>
            </a:r>
          </a:p>
          <a:p>
            <a:pPr lvl="1"/>
            <a:r>
              <a:rPr lang="en-US" dirty="0" smtClean="0"/>
              <a:t>Borrowers’ average debt was $29,400</a:t>
            </a:r>
          </a:p>
          <a:p>
            <a:pPr lvl="2"/>
            <a:r>
              <a:rPr lang="en-US" dirty="0" smtClean="0"/>
              <a:t>Up average 6% per year since 2008</a:t>
            </a:r>
          </a:p>
          <a:p>
            <a:pPr lvl="2">
              <a:buNone/>
            </a:pPr>
            <a:endParaRPr lang="en-US" sz="1600" dirty="0" smtClean="0"/>
          </a:p>
          <a:p>
            <a:r>
              <a:rPr lang="en-US" dirty="0" smtClean="0"/>
              <a:t>At </a:t>
            </a:r>
            <a:r>
              <a:rPr lang="en-US" i="1" dirty="0" smtClean="0"/>
              <a:t>public four-year </a:t>
            </a:r>
            <a:r>
              <a:rPr lang="en-US" dirty="0" smtClean="0"/>
              <a:t>colleges and universities:</a:t>
            </a:r>
          </a:p>
          <a:p>
            <a:pPr lvl="1"/>
            <a:r>
              <a:rPr lang="en-US" dirty="0" smtClean="0"/>
              <a:t>66% graduated with loans</a:t>
            </a:r>
          </a:p>
          <a:p>
            <a:pPr lvl="1"/>
            <a:r>
              <a:rPr lang="en-US" dirty="0" smtClean="0"/>
              <a:t>Borrowers’ average debt was $25,500</a:t>
            </a:r>
          </a:p>
          <a:p>
            <a:pPr lvl="1"/>
            <a:r>
              <a:rPr lang="en-US" dirty="0" smtClean="0"/>
              <a:t>High ≥$40,000, Low ≤ $6,000</a:t>
            </a:r>
          </a:p>
          <a:p>
            <a:pPr lvl="1"/>
            <a:endParaRPr lang="en-US" dirty="0" smtClean="0"/>
          </a:p>
          <a:p>
            <a:pPr lvl="1">
              <a:buNone/>
            </a:pPr>
            <a:r>
              <a:rPr lang="en-US" dirty="0" smtClean="0"/>
              <a:t/>
            </a:r>
            <a:br>
              <a:rPr lang="en-US" dirty="0" smtClean="0"/>
            </a:br>
            <a:endParaRPr lang="en-US" dirty="0" smtClean="0"/>
          </a:p>
          <a:p>
            <a:endParaRPr lang="en-US" dirty="0"/>
          </a:p>
        </p:txBody>
      </p:sp>
      <p:pic>
        <p:nvPicPr>
          <p:cNvPr id="4" name="Picture 3"/>
          <p:cNvPicPr>
            <a:picLocks noChangeAspect="1"/>
          </p:cNvPicPr>
          <p:nvPr/>
        </p:nvPicPr>
        <p:blipFill>
          <a:blip r:embed="rId2"/>
          <a:stretch>
            <a:fillRect/>
          </a:stretch>
        </p:blipFill>
        <p:spPr>
          <a:xfrm>
            <a:off x="6629400" y="3429000"/>
            <a:ext cx="2187629" cy="2590800"/>
          </a:xfrm>
          <a:prstGeom prst="rect">
            <a:avLst/>
          </a:prstGeom>
        </p:spPr>
      </p:pic>
    </p:spTree>
    <p:extLst>
      <p:ext uri="{BB962C8B-B14F-4D97-AF65-F5344CB8AC3E}">
        <p14:creationId xmlns:p14="http://schemas.microsoft.com/office/powerpoint/2010/main" val="128352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924800" cy="5262980"/>
          </a:xfrm>
          <a:prstGeom prst="rect">
            <a:avLst/>
          </a:prstGeom>
          <a:noFill/>
        </p:spPr>
        <p:txBody>
          <a:bodyPr wrap="square" rtlCol="0">
            <a:spAutoFit/>
          </a:bodyPr>
          <a:lstStyle/>
          <a:p>
            <a:pPr algn="ct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
            </a:r>
            <a:b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b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Pell recipients are the most likely to borrow,</a:t>
            </a:r>
          </a:p>
          <a:p>
            <a:pPr algn="ct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 and they graduate with more debt.</a:t>
            </a:r>
          </a:p>
          <a:p>
            <a:pPr lvl="0" indent="-342900" algn="ctr" fontAlgn="base">
              <a:spcAft>
                <a:spcPct val="0"/>
              </a:spcAft>
            </a:pPr>
            <a:endParaRPr lang="en-US" sz="2800" kern="0" dirty="0" smtClean="0">
              <a:solidFill>
                <a:srgbClr val="000000"/>
              </a:solidFill>
              <a:latin typeface="Calibri" panose="020F0502020204030204" pitchFamily="34" charset="0"/>
              <a:ea typeface="MS PGothic" pitchFamily="34" charset="-128"/>
              <a:cs typeface="Calibri" panose="020F0502020204030204" pitchFamily="34" charset="0"/>
            </a:endParaRPr>
          </a:p>
          <a:p>
            <a:pPr lvl="0" indent="-342900" algn="ctr" fontAlgn="base">
              <a:spcAft>
                <a:spcPct val="0"/>
              </a:spcAft>
            </a:pP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To reduce the need to borrow, we need </a:t>
            </a:r>
            <a:b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b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more state investment + more need-based aid.</a:t>
            </a:r>
          </a:p>
          <a:p>
            <a:pPr lvl="0" indent="-342900" algn="ctr" fontAlgn="base">
              <a:spcAft>
                <a:spcPct val="0"/>
              </a:spcAft>
            </a:pPr>
            <a:endParaRPr lang="en-US" sz="2800" kern="0" dirty="0" smtClean="0">
              <a:solidFill>
                <a:srgbClr val="000000"/>
              </a:solidFill>
              <a:latin typeface="Calibri" panose="020F0502020204030204" pitchFamily="34" charset="0"/>
              <a:ea typeface="MS PGothic" pitchFamily="34" charset="-128"/>
              <a:cs typeface="Calibri" panose="020F0502020204030204" pitchFamily="34" charset="0"/>
            </a:endParaRPr>
          </a:p>
          <a:p>
            <a:pPr lvl="0" indent="-342900" algn="ctr" fontAlgn="base">
              <a:spcAft>
                <a:spcPct val="0"/>
              </a:spcAft>
            </a:pPr>
            <a:r>
              <a:rPr lang="en-US" sz="2800" b="1" kern="0" dirty="0" smtClean="0">
                <a:solidFill>
                  <a:srgbClr val="000000"/>
                </a:solidFill>
                <a:latin typeface="Calibri" panose="020F0502020204030204" pitchFamily="34" charset="0"/>
                <a:ea typeface="MS PGothic" pitchFamily="34" charset="-128"/>
                <a:cs typeface="Calibri" panose="020F0502020204030204" pitchFamily="34" charset="0"/>
              </a:rPr>
              <a:t> </a:t>
            </a: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Meanwhile, </a:t>
            </a:r>
            <a:r>
              <a:rPr lang="en-US" sz="2800" kern="0" dirty="0" smtClean="0">
                <a:solidFill>
                  <a:srgbClr val="FF6600"/>
                </a:solidFill>
                <a:latin typeface="Calibri" panose="020F0502020204030204" pitchFamily="34" charset="0"/>
                <a:ea typeface="MS PGothic" pitchFamily="34" charset="-128"/>
                <a:cs typeface="Calibri" panose="020F0502020204030204" pitchFamily="34" charset="0"/>
              </a:rPr>
              <a:t>how</a:t>
            </a: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 can </a:t>
            </a:r>
            <a:r>
              <a:rPr lang="en-US" sz="2800" b="1" kern="0" dirty="0" smtClean="0">
                <a:solidFill>
                  <a:srgbClr val="000000"/>
                </a:solidFill>
                <a:latin typeface="Calibri" panose="020F0502020204030204" pitchFamily="34" charset="0"/>
                <a:ea typeface="MS PGothic" pitchFamily="34" charset="-128"/>
                <a:cs typeface="Calibri" panose="020F0502020204030204" pitchFamily="34" charset="0"/>
              </a:rPr>
              <a:t>student loans </a:t>
            </a: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better</a:t>
            </a:r>
          </a:p>
          <a:p>
            <a:pPr lvl="0" indent="-342900" algn="ctr" fontAlgn="base">
              <a:spcAft>
                <a:spcPct val="0"/>
              </a:spcAft>
            </a:pP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support</a:t>
            </a:r>
            <a:r>
              <a:rPr lang="en-US" sz="2800" b="1" kern="0" dirty="0" smtClean="0">
                <a:solidFill>
                  <a:srgbClr val="000000"/>
                </a:solidFill>
                <a:latin typeface="Calibri" panose="020F0502020204030204" pitchFamily="34" charset="0"/>
                <a:ea typeface="MS PGothic" pitchFamily="34" charset="-128"/>
                <a:cs typeface="Calibri" panose="020F0502020204030204" pitchFamily="34" charset="0"/>
              </a:rPr>
              <a:t> access, success, and affordability</a:t>
            </a: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 </a:t>
            </a:r>
          </a:p>
          <a:p>
            <a:pPr lvl="0" indent="-342900" algn="ctr" fontAlgn="base">
              <a:spcAft>
                <a:spcPct val="0"/>
              </a:spcAft>
            </a:pPr>
            <a:r>
              <a:rPr lang="en-US" sz="2800" kern="0" dirty="0" smtClean="0">
                <a:solidFill>
                  <a:srgbClr val="000000"/>
                </a:solidFill>
                <a:latin typeface="Calibri" panose="020F0502020204030204" pitchFamily="34" charset="0"/>
                <a:ea typeface="MS PGothic" pitchFamily="34" charset="-128"/>
                <a:cs typeface="Calibri" panose="020F0502020204030204" pitchFamily="34" charset="0"/>
              </a:rPr>
              <a:t>particularly for low-income students?</a:t>
            </a:r>
            <a:endParaRPr lang="en-US" sz="2800" dirty="0" smtClean="0"/>
          </a:p>
          <a:p>
            <a:pPr algn="ctr"/>
            <a:endParaRPr lang="en-US" sz="2800" dirty="0" smtClean="0">
              <a:latin typeface="Calibri"/>
              <a:cs typeface="Calibri"/>
            </a:endParaRPr>
          </a:p>
          <a:p>
            <a:pPr algn="ctr"/>
            <a:endParaRPr lang="en-US" sz="2800" dirty="0">
              <a:latin typeface="Calibri"/>
              <a:cs typeface="Calibri"/>
            </a:endParaRPr>
          </a:p>
        </p:txBody>
      </p:sp>
      <p:sp>
        <p:nvSpPr>
          <p:cNvPr id="3" name="Title 1"/>
          <p:cNvSpPr txBox="1">
            <a:spLocks/>
          </p:cNvSpPr>
          <p:nvPr/>
        </p:nvSpPr>
        <p:spPr bwMode="auto">
          <a:xfrm>
            <a:off x="381000" y="76201"/>
            <a:ext cx="8391525"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bg1"/>
                </a:solidFill>
                <a:effectLst/>
                <a:uLnTx/>
                <a:uFillTx/>
                <a:latin typeface="Calibri" panose="020F0502020204030204" pitchFamily="34" charset="0"/>
                <a:ea typeface="MS PGothic" pitchFamily="34" charset="-128"/>
                <a:cs typeface="Calibri" panose="020F0502020204030204" pitchFamily="34" charset="0"/>
              </a:rPr>
              <a:t>Loans and Low-Income Students </a:t>
            </a:r>
            <a:endParaRPr kumimoji="0" lang="en-US" sz="4000" b="1" i="0" u="none" strike="noStrike" kern="0" cap="none" spc="0" normalizeH="0" baseline="0" noProof="0" dirty="0">
              <a:ln>
                <a:noFill/>
              </a:ln>
              <a:solidFill>
                <a:schemeClr val="bg1"/>
              </a:solidFill>
              <a:effectLst/>
              <a:uLnTx/>
              <a:uFillTx/>
              <a:latin typeface="Calibri" panose="020F0502020204030204" pitchFamily="34" charset="0"/>
              <a:ea typeface="MS PGothic" pitchFamily="34" charset="-128"/>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518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marL="342900" lvl="0" indent="-342900" fontAlgn="base">
              <a:spcBef>
                <a:spcPct val="20000"/>
              </a:spcBef>
              <a:spcAft>
                <a:spcPct val="0"/>
              </a:spcAft>
              <a:buFontTx/>
              <a:buChar char="•"/>
            </a:pPr>
            <a:r>
              <a:rPr lang="en-US" sz="2400" kern="0" dirty="0" smtClean="0">
                <a:latin typeface="Calibri" panose="020F0502020204030204" pitchFamily="34" charset="0"/>
                <a:ea typeface="MS PGothic" pitchFamily="34" charset="-128"/>
                <a:cs typeface="Calibri" panose="020F0502020204030204" pitchFamily="34" charset="0"/>
              </a:rPr>
              <a:t>Replace subsidized and unsubsidized Stafford loans with one new type of loan, but keep current Stafford loan limits</a:t>
            </a:r>
          </a:p>
          <a:p>
            <a:pPr marL="342900" lvl="0" indent="-342900" fontAlgn="base">
              <a:spcBef>
                <a:spcPct val="20000"/>
              </a:spcBef>
              <a:spcAft>
                <a:spcPct val="0"/>
              </a:spcAft>
              <a:buFontTx/>
              <a:buChar char="•"/>
            </a:pPr>
            <a:endParaRPr lang="en-US" sz="1600" kern="0" dirty="0" smtClean="0">
              <a:latin typeface="Calibri" panose="020F0502020204030204" pitchFamily="34" charset="0"/>
              <a:ea typeface="MS PGothic" pitchFamily="34" charset="-128"/>
              <a:cs typeface="Calibri" panose="020F0502020204030204" pitchFamily="34" charset="0"/>
            </a:endParaRPr>
          </a:p>
          <a:p>
            <a:pPr marL="342900" lvl="0" indent="-342900" fontAlgn="base">
              <a:spcBef>
                <a:spcPct val="20000"/>
              </a:spcBef>
              <a:spcAft>
                <a:spcPct val="0"/>
              </a:spcAft>
              <a:buFontTx/>
              <a:buChar char="•"/>
            </a:pPr>
            <a:r>
              <a:rPr lang="en-US" sz="2400" kern="0" dirty="0" smtClean="0">
                <a:latin typeface="Calibri" panose="020F0502020204030204" pitchFamily="34" charset="0"/>
                <a:ea typeface="MS PGothic" pitchFamily="34" charset="-128"/>
                <a:cs typeface="Calibri" panose="020F0502020204030204" pitchFamily="34" charset="0"/>
              </a:rPr>
              <a:t>Fixed interest rates and no fees</a:t>
            </a:r>
          </a:p>
          <a:p>
            <a:pPr marL="800100" lvl="1" indent="-342900" fontAlgn="base">
              <a:spcBef>
                <a:spcPct val="20000"/>
              </a:spcBef>
              <a:spcAft>
                <a:spcPct val="0"/>
              </a:spcAft>
              <a:buFontTx/>
              <a:buChar char="•"/>
            </a:pPr>
            <a:r>
              <a:rPr lang="en-US" sz="2000" kern="0" dirty="0" smtClean="0">
                <a:latin typeface="Calibri" panose="020F0502020204030204" pitchFamily="34" charset="0"/>
                <a:ea typeface="MS PGothic" pitchFamily="34" charset="-128"/>
                <a:cs typeface="Calibri" panose="020F0502020204030204" pitchFamily="34" charset="0"/>
              </a:rPr>
              <a:t>Low in-school interest rate based on government’s cost of borrowing</a:t>
            </a:r>
          </a:p>
          <a:p>
            <a:pPr marL="800100" lvl="1" indent="-342900" fontAlgn="base">
              <a:spcBef>
                <a:spcPct val="20000"/>
              </a:spcBef>
              <a:spcAft>
                <a:spcPct val="0"/>
              </a:spcAft>
              <a:buFontTx/>
              <a:buChar char="•"/>
            </a:pPr>
            <a:r>
              <a:rPr lang="en-US" sz="2000" kern="0" dirty="0" smtClean="0">
                <a:latin typeface="Calibri" panose="020F0502020204030204" pitchFamily="34" charset="0"/>
                <a:ea typeface="MS PGothic" pitchFamily="34" charset="-128"/>
                <a:cs typeface="Calibri" panose="020F0502020204030204" pitchFamily="34" charset="0"/>
              </a:rPr>
              <a:t>Higher, capped out-of-school rate</a:t>
            </a:r>
          </a:p>
          <a:p>
            <a:pPr marL="800100" lvl="1" indent="-342900" fontAlgn="base">
              <a:spcBef>
                <a:spcPct val="20000"/>
              </a:spcBef>
              <a:spcAft>
                <a:spcPct val="0"/>
              </a:spcAft>
              <a:buFontTx/>
              <a:buChar char="•"/>
            </a:pPr>
            <a:endParaRPr lang="en-US" sz="1600" kern="0" dirty="0" smtClean="0">
              <a:latin typeface="Calibri" panose="020F0502020204030204" pitchFamily="34" charset="0"/>
              <a:ea typeface="MS PGothic" pitchFamily="34" charset="-128"/>
              <a:cs typeface="Calibri" panose="020F0502020204030204" pitchFamily="34" charset="0"/>
            </a:endParaRPr>
          </a:p>
          <a:p>
            <a:pPr marL="342900" indent="-342900" fontAlgn="base">
              <a:spcBef>
                <a:spcPct val="20000"/>
              </a:spcBef>
              <a:spcAft>
                <a:spcPct val="0"/>
              </a:spcAft>
              <a:buFontTx/>
              <a:buChar char="•"/>
            </a:pPr>
            <a:r>
              <a:rPr lang="en-US" sz="2400" kern="0" dirty="0" smtClean="0">
                <a:latin typeface="Calibri" panose="020F0502020204030204" pitchFamily="34" charset="0"/>
                <a:ea typeface="MS PGothic" pitchFamily="34" charset="-128"/>
                <a:cs typeface="Calibri" panose="020F0502020204030204" pitchFamily="34" charset="0"/>
              </a:rPr>
              <a:t>Interest-rate guarantee so borrowers in repayment aren’t stuck paying much higher interest rates than on new loans</a:t>
            </a:r>
          </a:p>
          <a:p>
            <a:pPr marL="342900" indent="-342900" fontAlgn="base">
              <a:spcBef>
                <a:spcPct val="20000"/>
              </a:spcBef>
              <a:spcAft>
                <a:spcPct val="0"/>
              </a:spcAft>
              <a:buFontTx/>
              <a:buChar char="•"/>
            </a:pPr>
            <a:endParaRPr lang="en-US" sz="1600" kern="0" dirty="0" smtClean="0">
              <a:latin typeface="Calibri" panose="020F0502020204030204" pitchFamily="34" charset="0"/>
              <a:ea typeface="MS PGothic" pitchFamily="34" charset="-128"/>
              <a:cs typeface="Calibri" panose="020F0502020204030204" pitchFamily="34" charset="0"/>
            </a:endParaRPr>
          </a:p>
          <a:p>
            <a:pPr marL="342900" indent="-342900" fontAlgn="base">
              <a:spcBef>
                <a:spcPct val="20000"/>
              </a:spcBef>
              <a:spcAft>
                <a:spcPct val="0"/>
              </a:spcAft>
              <a:buFontTx/>
              <a:buChar char="•"/>
            </a:pPr>
            <a:r>
              <a:rPr lang="en-US" sz="2400" kern="0" dirty="0" smtClean="0">
                <a:latin typeface="Calibri" panose="020F0502020204030204" pitchFamily="34" charset="0"/>
                <a:ea typeface="MS PGothic" pitchFamily="34" charset="-128"/>
                <a:cs typeface="Calibri" panose="020F0502020204030204" pitchFamily="34" charset="0"/>
              </a:rPr>
              <a:t>Interest-free deferments for Pell Grant recipients</a:t>
            </a:r>
          </a:p>
          <a:p>
            <a:pPr marL="342900" indent="-342900" fontAlgn="base">
              <a:spcBef>
                <a:spcPct val="20000"/>
              </a:spcBef>
              <a:spcAft>
                <a:spcPct val="0"/>
              </a:spcAft>
              <a:buFontTx/>
              <a:buChar char="•"/>
            </a:pPr>
            <a:endParaRPr lang="en-US" sz="1600" kern="0" dirty="0" smtClean="0">
              <a:latin typeface="Calibri" panose="020F0502020204030204" pitchFamily="34" charset="0"/>
              <a:ea typeface="MS PGothic" pitchFamily="34" charset="-128"/>
              <a:cs typeface="Calibri" panose="020F0502020204030204" pitchFamily="34" charset="0"/>
            </a:endParaRPr>
          </a:p>
          <a:p>
            <a:pPr marL="342900" indent="-342900" fontAlgn="base">
              <a:spcBef>
                <a:spcPct val="20000"/>
              </a:spcBef>
              <a:spcAft>
                <a:spcPct val="0"/>
              </a:spcAft>
              <a:buFontTx/>
              <a:buChar char="•"/>
            </a:pPr>
            <a:r>
              <a:rPr lang="en-US" sz="2400" kern="0" dirty="0" smtClean="0">
                <a:latin typeface="Calibri" panose="020F0502020204030204" pitchFamily="34" charset="0"/>
                <a:ea typeface="MS PGothic" pitchFamily="34" charset="-128"/>
                <a:cs typeface="Calibri" panose="020F0502020204030204" pitchFamily="34" charset="0"/>
              </a:rPr>
              <a:t>A limited menu of repayment options that are easy for borrowers to understand </a:t>
            </a:r>
          </a:p>
        </p:txBody>
      </p:sp>
      <p:sp>
        <p:nvSpPr>
          <p:cNvPr id="3" name="TextBox 2"/>
          <p:cNvSpPr txBox="1"/>
          <p:nvPr/>
        </p:nvSpPr>
        <p:spPr>
          <a:xfrm>
            <a:off x="1371600" y="76200"/>
            <a:ext cx="6503753" cy="1323439"/>
          </a:xfrm>
          <a:prstGeom prst="rect">
            <a:avLst/>
          </a:prstGeom>
          <a:noFill/>
        </p:spPr>
        <p:txBody>
          <a:bodyPr wrap="none" rtlCol="0">
            <a:spAutoFit/>
          </a:bodyPr>
          <a:lstStyle/>
          <a:p>
            <a:pPr lvl="0"/>
            <a:r>
              <a:rPr lang="en-US" sz="4000" b="1" kern="0" dirty="0" smtClean="0">
                <a:solidFill>
                  <a:schemeClr val="bg1"/>
                </a:solidFill>
                <a:latin typeface="Calibri" panose="020F0502020204030204" pitchFamily="34" charset="0"/>
                <a:ea typeface="MS PGothic" pitchFamily="34" charset="-128"/>
                <a:cs typeface="Calibri" panose="020F0502020204030204" pitchFamily="34" charset="0"/>
              </a:rPr>
              <a:t>One Loan for Undergraduates</a:t>
            </a:r>
          </a:p>
          <a:p>
            <a:endParaRPr lang="en-US" sz="40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89934"/>
          </a:xfrm>
        </p:spPr>
        <p:txBody>
          <a:bodyPr/>
          <a:lstStyle/>
          <a:p>
            <a:pPr marL="0" indent="0">
              <a:buNone/>
            </a:pPr>
            <a:endParaRPr lang="en-US" sz="800" dirty="0" smtClean="0">
              <a:ea typeface="ＭＳ Ｐゴシック" pitchFamily="34" charset="-128"/>
              <a:cs typeface="Arial" pitchFamily="34" charset="0"/>
            </a:endParaRPr>
          </a:p>
          <a:p>
            <a:r>
              <a:rPr lang="en-US" dirty="0" smtClean="0"/>
              <a:t>IBR was designed to help contain the real and perceived risks of borrowing as loans became more necessary.</a:t>
            </a:r>
          </a:p>
          <a:p>
            <a:pPr lvl="1"/>
            <a:r>
              <a:rPr lang="en-US" sz="1800" dirty="0" smtClean="0"/>
              <a:t>There were</a:t>
            </a:r>
            <a:r>
              <a:rPr lang="en-US" sz="1800" b="1" dirty="0" smtClean="0"/>
              <a:t> woefully inadequate protections</a:t>
            </a:r>
            <a:r>
              <a:rPr lang="en-US" sz="1800" dirty="0" smtClean="0"/>
              <a:t> for borrowers who ended up with low earnings compared to their debt. </a:t>
            </a:r>
            <a:r>
              <a:rPr lang="en-US" sz="1200" dirty="0" smtClean="0"/>
              <a:t/>
            </a:r>
            <a:br>
              <a:rPr lang="en-US" sz="1200" dirty="0" smtClean="0"/>
            </a:br>
            <a:endParaRPr lang="en-US" sz="1200" dirty="0" smtClean="0"/>
          </a:p>
          <a:p>
            <a:r>
              <a:rPr lang="en-US" dirty="0" smtClean="0"/>
              <a:t>IBR helps ensure that monthly payments are manageable and provides a light at the end of the tunnel.</a:t>
            </a:r>
            <a:endParaRPr lang="en-US" sz="1600" dirty="0" smtClean="0"/>
          </a:p>
          <a:p>
            <a:pPr marL="0" indent="0">
              <a:buNone/>
            </a:pPr>
            <a:endParaRPr lang="en-US" sz="1600" dirty="0" smtClean="0"/>
          </a:p>
          <a:p>
            <a:r>
              <a:rPr lang="en-US" dirty="0" smtClean="0"/>
              <a:t>IBR is </a:t>
            </a:r>
            <a:r>
              <a:rPr lang="en-US" dirty="0"/>
              <a:t>a critical safeguard for </a:t>
            </a:r>
            <a:r>
              <a:rPr lang="en-US" dirty="0" smtClean="0"/>
              <a:t>borrowers and can help reduce defaults.</a:t>
            </a:r>
            <a:r>
              <a:rPr lang="en-US" sz="1600" dirty="0" smtClean="0"/>
              <a:t/>
            </a:r>
            <a:br>
              <a:rPr lang="en-US" sz="1600" dirty="0" smtClean="0"/>
            </a:br>
            <a:endParaRPr lang="en-US" sz="1600" dirty="0" smtClean="0"/>
          </a:p>
          <a:p>
            <a:r>
              <a:rPr lang="en-US" dirty="0" smtClean="0"/>
              <a:t>IBR – and related plans– </a:t>
            </a:r>
            <a:r>
              <a:rPr lang="en-US" b="1" dirty="0" smtClean="0"/>
              <a:t>cannot</a:t>
            </a:r>
            <a:r>
              <a:rPr lang="en-US" dirty="0" smtClean="0"/>
              <a:t> fix rising costs or debt levels. </a:t>
            </a:r>
          </a:p>
          <a:p>
            <a:endParaRPr lang="en-US" sz="1600" dirty="0" smtClean="0"/>
          </a:p>
          <a:p>
            <a:r>
              <a:rPr lang="en-US" dirty="0" smtClean="0"/>
              <a:t>Loan repayment policy is just a piece of a much larger puzzle.</a:t>
            </a:r>
          </a:p>
          <a:p>
            <a:pPr>
              <a:buNone/>
            </a:pPr>
            <a:endParaRPr lang="en-US" sz="2000" dirty="0" smtClean="0">
              <a:ea typeface="ＭＳ Ｐゴシック" pitchFamily="34" charset="-128"/>
              <a:cs typeface="Arial" pitchFamily="34" charset="0"/>
            </a:endParaRPr>
          </a:p>
          <a:p>
            <a:endParaRPr lang="en-US" sz="2000" dirty="0"/>
          </a:p>
        </p:txBody>
      </p:sp>
      <p:sp>
        <p:nvSpPr>
          <p:cNvPr id="9" name="Title 8"/>
          <p:cNvSpPr txBox="1">
            <a:spLocks noGrp="1"/>
          </p:cNvSpPr>
          <p:nvPr>
            <p:ph type="title"/>
          </p:nvPr>
        </p:nvSpPr>
        <p:spPr>
          <a:xfrm>
            <a:off x="985885" y="103261"/>
            <a:ext cx="7181758" cy="707878"/>
          </a:xfrm>
          <a:prstGeom prst="rect">
            <a:avLst/>
          </a:prstGeom>
          <a:noFill/>
        </p:spPr>
        <p:txBody>
          <a:bodyPr wrap="none" rtlCol="0">
            <a:spAutoFit/>
          </a:bodyPr>
          <a:lstStyle/>
          <a:p>
            <a:pPr lvl="0"/>
            <a:r>
              <a:rPr lang="en-US" sz="4000" b="1" kern="0" dirty="0" smtClean="0">
                <a:solidFill>
                  <a:schemeClr val="bg1"/>
                </a:solidFill>
                <a:latin typeface="Calibri" panose="020F0502020204030204" pitchFamily="34" charset="0"/>
                <a:ea typeface="MS PGothic" pitchFamily="34" charset="-128"/>
                <a:cs typeface="Calibri" panose="020F0502020204030204" pitchFamily="34" charset="0"/>
              </a:rPr>
              <a:t>Income-Based Repayment (IBR)</a:t>
            </a:r>
            <a:endParaRPr lang="en-US" sz="4000" b="1" dirty="0">
              <a:solidFill>
                <a:schemeClr val="bg1"/>
              </a:solidFill>
            </a:endParaRPr>
          </a:p>
        </p:txBody>
      </p:sp>
    </p:spTree>
    <p:extLst>
      <p:ext uri="{BB962C8B-B14F-4D97-AF65-F5344CB8AC3E}">
        <p14:creationId xmlns:p14="http://schemas.microsoft.com/office/powerpoint/2010/main" val="47755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Too Many Income-Driven Plans</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84000948"/>
              </p:ext>
            </p:extLst>
          </p:nvPr>
        </p:nvGraphicFramePr>
        <p:xfrm>
          <a:off x="228600" y="914400"/>
          <a:ext cx="8686800" cy="5034490"/>
        </p:xfrm>
        <a:graphic>
          <a:graphicData uri="http://schemas.openxmlformats.org/drawingml/2006/table">
            <a:tbl>
              <a:tblPr firstRow="1" firstCol="1" bandRow="1">
                <a:tableStyleId>{5C22544A-7EE6-4342-B048-85BDC9FD1C3A}</a:tableStyleId>
              </a:tblPr>
              <a:tblGrid>
                <a:gridCol w="1600199"/>
                <a:gridCol w="1219200"/>
                <a:gridCol w="2895600"/>
                <a:gridCol w="1905000"/>
                <a:gridCol w="1066801"/>
              </a:tblGrid>
              <a:tr h="670516">
                <a:tc>
                  <a:txBody>
                    <a:bodyPr/>
                    <a:lstStyle/>
                    <a:p>
                      <a:pPr marL="0" marR="0" algn="ctr">
                        <a:lnSpc>
                          <a:spcPct val="115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Available</a:t>
                      </a:r>
                      <a:endParaRPr lang="en-US" sz="16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Eligibility</a:t>
                      </a:r>
                      <a:r>
                        <a:rPr lang="en-US" sz="1600" dirty="0" smtClean="0"/>
                        <a:t>*</a:t>
                      </a:r>
                      <a:endParaRPr lang="en-US" sz="16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Monthly Payment </a:t>
                      </a:r>
                      <a:r>
                        <a:rPr lang="en-US" sz="1600" dirty="0">
                          <a:effectLst/>
                          <a:latin typeface="Calibri" panose="020F0502020204030204" pitchFamily="34" charset="0"/>
                        </a:rPr>
                        <a:t>Cap</a:t>
                      </a:r>
                      <a:endParaRPr lang="en-US" sz="16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Discharge After</a:t>
                      </a:r>
                      <a:endParaRPr lang="en-US" sz="16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r>
              <a:tr h="824738">
                <a:tc>
                  <a:txBody>
                    <a:bodyPr/>
                    <a:lstStyle/>
                    <a:p>
                      <a:pPr marL="0" marR="0" algn="ctr">
                        <a:lnSpc>
                          <a:spcPct val="115000"/>
                        </a:lnSpc>
                        <a:spcBef>
                          <a:spcPts val="0"/>
                        </a:spcBef>
                        <a:spcAft>
                          <a:spcPts val="0"/>
                        </a:spcAft>
                      </a:pPr>
                      <a:r>
                        <a:rPr lang="en-US" sz="1800" dirty="0">
                          <a:effectLst/>
                          <a:latin typeface="Calibri" panose="020F0502020204030204" pitchFamily="34" charset="0"/>
                        </a:rPr>
                        <a:t>Income-Based Repayment (IBR)</a:t>
                      </a:r>
                      <a:endParaRPr lang="en-US" sz="1800" dirty="0">
                        <a:effectLst/>
                        <a:latin typeface="Calibri" panose="020F0502020204030204" pitchFamily="34" charset="0"/>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rPr>
                        <a:t>Since 2009</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rPr>
                        <a:t>All borrowers with federal student loans (Direct</a:t>
                      </a:r>
                      <a:r>
                        <a:rPr lang="en-US" sz="1500" baseline="0" dirty="0" smtClean="0">
                          <a:effectLst/>
                          <a:latin typeface="Calibri" panose="020F0502020204030204" pitchFamily="34" charset="0"/>
                        </a:rPr>
                        <a:t> or FFEL)</a:t>
                      </a:r>
                      <a:r>
                        <a:rPr lang="en-US" sz="1500" dirty="0" smtClean="0">
                          <a:effectLst/>
                          <a:latin typeface="Calibri" panose="020F0502020204030204" pitchFamily="34" charset="0"/>
                        </a:rPr>
                        <a:t>, new or old, </a:t>
                      </a:r>
                      <a:r>
                        <a:rPr lang="en-US" sz="1500" dirty="0" err="1" smtClean="0">
                          <a:effectLst/>
                          <a:latin typeface="Calibri" panose="020F0502020204030204" pitchFamily="34" charset="0"/>
                        </a:rPr>
                        <a:t>w</a:t>
                      </a:r>
                      <a:r>
                        <a:rPr lang="en-US" sz="1500" baseline="0" dirty="0" smtClean="0">
                          <a:effectLst/>
                          <a:latin typeface="Calibri" panose="020F0502020204030204" pitchFamily="34" charset="0"/>
                        </a:rPr>
                        <a:t>/a partial financial hardship (PFH)</a:t>
                      </a:r>
                      <a:r>
                        <a:rPr lang="en-US" sz="1500" dirty="0" smtClean="0">
                          <a:effectLst/>
                          <a:latin typeface="Calibri" panose="020F0502020204030204" pitchFamily="34" charset="0"/>
                        </a:rPr>
                        <a:t>. </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rPr>
                        <a:t>15% of discretionary income</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rPr>
                        <a:t>25 years</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4408">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rPr>
                        <a:t>2014 IBR</a:t>
                      </a:r>
                      <a:endParaRPr lang="en-US" sz="1800" dirty="0">
                        <a:effectLst/>
                        <a:latin typeface="Calibri" panose="020F0502020204030204" pitchFamily="34" charset="0"/>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rPr>
                        <a:t>Starting July 2014</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rPr>
                        <a:t>Borrowers who take out their first loan on or after July 1, 2014, </a:t>
                      </a:r>
                    </a:p>
                    <a:p>
                      <a:pPr marL="0" marR="0" algn="ctr">
                        <a:lnSpc>
                          <a:spcPct val="115000"/>
                        </a:lnSpc>
                        <a:spcBef>
                          <a:spcPts val="0"/>
                        </a:spcBef>
                        <a:spcAft>
                          <a:spcPts val="0"/>
                        </a:spcAft>
                      </a:pPr>
                      <a:r>
                        <a:rPr lang="en-US" sz="1500" dirty="0" smtClean="0">
                          <a:effectLst/>
                          <a:latin typeface="Calibri" panose="020F0502020204030204" pitchFamily="34" charset="0"/>
                        </a:rPr>
                        <a:t>and</a:t>
                      </a:r>
                      <a:r>
                        <a:rPr lang="en-US" sz="1500" baseline="0" dirty="0" smtClean="0">
                          <a:effectLst/>
                          <a:latin typeface="Calibri" panose="020F0502020204030204" pitchFamily="34" charset="0"/>
                        </a:rPr>
                        <a:t> have </a:t>
                      </a:r>
                      <a:r>
                        <a:rPr lang="en-US" sz="1500" dirty="0" smtClean="0">
                          <a:effectLst/>
                          <a:latin typeface="Calibri" panose="020F0502020204030204" pitchFamily="34" charset="0"/>
                        </a:rPr>
                        <a:t>a PFH. </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rPr>
                        <a:t>10% of discretionary income</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rPr>
                        <a:t>20 years</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8870">
                <a:tc>
                  <a:txBody>
                    <a:bodyPr/>
                    <a:lstStyle/>
                    <a:p>
                      <a:pPr marL="0" marR="0" algn="ctr">
                        <a:lnSpc>
                          <a:spcPct val="115000"/>
                        </a:lnSpc>
                        <a:spcBef>
                          <a:spcPts val="0"/>
                        </a:spcBef>
                        <a:spcAft>
                          <a:spcPts val="0"/>
                        </a:spcAft>
                      </a:pPr>
                      <a:r>
                        <a:rPr lang="en-US" sz="1800" dirty="0">
                          <a:effectLst/>
                          <a:latin typeface="Calibri" panose="020F0502020204030204" pitchFamily="34" charset="0"/>
                        </a:rPr>
                        <a:t>Pay As You </a:t>
                      </a:r>
                      <a:r>
                        <a:rPr lang="en-US" sz="1800" dirty="0" smtClean="0">
                          <a:effectLst/>
                          <a:latin typeface="Calibri" panose="020F0502020204030204" pitchFamily="34" charset="0"/>
                        </a:rPr>
                        <a:t>Earn (PAYE)</a:t>
                      </a:r>
                      <a:endParaRPr lang="en-US" sz="1800" dirty="0">
                        <a:effectLst/>
                        <a:latin typeface="Calibri" panose="020F0502020204030204" pitchFamily="34" charset="0"/>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rPr>
                        <a:t>Since late 2012</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rPr>
                        <a:t>Direct Loan borrowers who took out their first loan after September 30, 2007 and at least one after September 30, 2011, and have a PFH. </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rPr>
                        <a:t>10% of discretionary income</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a:effectLst/>
                          <a:latin typeface="Calibri" panose="020F0502020204030204" pitchFamily="34" charset="0"/>
                        </a:rPr>
                        <a:t>20 years</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6214">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ea typeface="Calibri"/>
                          <a:cs typeface="Times New Roman"/>
                        </a:rPr>
                        <a:t>Income-Contingent</a:t>
                      </a:r>
                      <a:r>
                        <a:rPr lang="en-US" sz="1800" baseline="0" dirty="0" smtClean="0">
                          <a:effectLst/>
                          <a:latin typeface="Calibri" panose="020F0502020204030204" pitchFamily="34" charset="0"/>
                          <a:ea typeface="Calibri"/>
                          <a:cs typeface="Times New Roman"/>
                        </a:rPr>
                        <a:t> Repayment (ICR)</a:t>
                      </a:r>
                      <a:endParaRPr lang="en-US" sz="1800" dirty="0">
                        <a:effectLst/>
                        <a:latin typeface="Calibri" panose="020F0502020204030204" pitchFamily="34" charset="0"/>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6600"/>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a:cs typeface="Times New Roman"/>
                        </a:rPr>
                        <a:t>Since 1994</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a:cs typeface="Times New Roman"/>
                        </a:rPr>
                        <a:t>Borrowers with Direct Loans, new or old;</a:t>
                      </a:r>
                      <a:r>
                        <a:rPr lang="en-US" sz="1500" baseline="0" dirty="0" smtClean="0">
                          <a:effectLst/>
                          <a:latin typeface="Calibri" panose="020F0502020204030204" pitchFamily="34" charset="0"/>
                          <a:ea typeface="Calibri"/>
                          <a:cs typeface="Times New Roman"/>
                        </a:rPr>
                        <a:t> no PFH requirement</a:t>
                      </a:r>
                      <a:r>
                        <a:rPr lang="en-US" sz="1500" dirty="0" smtClean="0">
                          <a:effectLst/>
                          <a:latin typeface="Calibri" panose="020F0502020204030204" pitchFamily="34" charset="0"/>
                          <a:ea typeface="Calibri"/>
                          <a:cs typeface="Times New Roman"/>
                        </a:rPr>
                        <a:t>. </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a:cs typeface="Times New Roman"/>
                        </a:rPr>
                        <a:t>The lesser of: 20% of discretionary income </a:t>
                      </a:r>
                      <a:r>
                        <a:rPr lang="en-US" sz="1500" i="1" dirty="0" smtClean="0">
                          <a:effectLst/>
                          <a:latin typeface="Calibri" panose="020F0502020204030204" pitchFamily="34" charset="0"/>
                          <a:ea typeface="Calibri"/>
                          <a:cs typeface="Times New Roman"/>
                        </a:rPr>
                        <a:t>or</a:t>
                      </a:r>
                      <a:r>
                        <a:rPr lang="en-US" sz="1500" i="1" baseline="0" dirty="0" smtClean="0">
                          <a:effectLst/>
                          <a:latin typeface="Calibri" panose="020F0502020204030204" pitchFamily="34" charset="0"/>
                          <a:ea typeface="Calibri"/>
                          <a:cs typeface="Times New Roman"/>
                        </a:rPr>
                        <a:t> </a:t>
                      </a:r>
                      <a:r>
                        <a:rPr lang="en-US" sz="1500" dirty="0" smtClean="0">
                          <a:effectLst/>
                          <a:latin typeface="Calibri" panose="020F0502020204030204" pitchFamily="34" charset="0"/>
                          <a:ea typeface="Calibri"/>
                          <a:cs typeface="Times New Roman"/>
                        </a:rPr>
                        <a:t>12-yr repayment amount</a:t>
                      </a:r>
                      <a:r>
                        <a:rPr lang="en-US" sz="1500" baseline="0" dirty="0" smtClean="0">
                          <a:effectLst/>
                          <a:latin typeface="Calibri" panose="020F0502020204030204" pitchFamily="34" charset="0"/>
                          <a:ea typeface="Calibri"/>
                          <a:cs typeface="Times New Roman"/>
                        </a:rPr>
                        <a:t> </a:t>
                      </a:r>
                      <a:r>
                        <a:rPr lang="en-US" sz="1500" i="0" baseline="0" dirty="0" smtClean="0">
                          <a:effectLst/>
                          <a:latin typeface="Calibri" panose="020F0502020204030204" pitchFamily="34" charset="0"/>
                          <a:ea typeface="Calibri"/>
                          <a:cs typeface="Times New Roman"/>
                        </a:rPr>
                        <a:t>x</a:t>
                      </a:r>
                      <a:r>
                        <a:rPr lang="en-US" sz="1500" baseline="0" dirty="0" smtClean="0">
                          <a:effectLst/>
                          <a:latin typeface="Calibri" panose="020F0502020204030204" pitchFamily="34" charset="0"/>
                          <a:ea typeface="Calibri"/>
                          <a:cs typeface="Times New Roman"/>
                        </a:rPr>
                        <a:t> income percentage factor</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dirty="0" smtClean="0">
                          <a:effectLst/>
                          <a:latin typeface="Calibri" panose="020F0502020204030204" pitchFamily="34" charset="0"/>
                          <a:ea typeface="Calibri"/>
                          <a:cs typeface="Times New Roman"/>
                        </a:rPr>
                        <a:t>25</a:t>
                      </a:r>
                      <a:r>
                        <a:rPr lang="en-US" sz="1500" baseline="0" dirty="0" smtClean="0">
                          <a:effectLst/>
                          <a:latin typeface="Calibri" panose="020F0502020204030204" pitchFamily="34" charset="0"/>
                          <a:ea typeface="Calibri"/>
                          <a:cs typeface="Times New Roman"/>
                        </a:rPr>
                        <a:t> years</a:t>
                      </a:r>
                      <a:endParaRPr lang="en-US" sz="1500" dirty="0">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ontent Placeholder 2"/>
          <p:cNvSpPr>
            <a:spLocks noGrp="1"/>
          </p:cNvSpPr>
          <p:nvPr>
            <p:ph idx="1"/>
          </p:nvPr>
        </p:nvSpPr>
        <p:spPr>
          <a:xfrm>
            <a:off x="228600" y="6248400"/>
            <a:ext cx="8229600" cy="304800"/>
          </a:xfrm>
        </p:spPr>
        <p:txBody>
          <a:bodyPr/>
          <a:lstStyle/>
          <a:p>
            <a:pPr marL="0" indent="0">
              <a:buNone/>
            </a:pPr>
            <a:r>
              <a:rPr lang="en-US" sz="1400" dirty="0" smtClean="0"/>
              <a:t>* Federal student loans only. Loans cannot be in default. Parent PLUS loans are not covered.</a:t>
            </a:r>
            <a:endParaRPr lang="en-US" sz="1400" dirty="0"/>
          </a:p>
        </p:txBody>
      </p:sp>
    </p:spTree>
    <p:extLst>
      <p:ext uri="{BB962C8B-B14F-4D97-AF65-F5344CB8AC3E}">
        <p14:creationId xmlns:p14="http://schemas.microsoft.com/office/powerpoint/2010/main" val="940221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CAS PPT template v2">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B0F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TICAS PPT template v2</Template>
  <TotalTime>4901</TotalTime>
  <Words>1563</Words>
  <Application>Microsoft Office PowerPoint</Application>
  <PresentationFormat>On-screen Show (4:3)</PresentationFormat>
  <Paragraphs>276</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MS PGothic</vt:lpstr>
      <vt:lpstr>Arial</vt:lpstr>
      <vt:lpstr>Calibri</vt:lpstr>
      <vt:lpstr>Times</vt:lpstr>
      <vt:lpstr>Times New Roman</vt:lpstr>
      <vt:lpstr>TICAS PPT template v2</vt:lpstr>
      <vt:lpstr>PowerPoint Presentation</vt:lpstr>
      <vt:lpstr>TICAS</vt:lpstr>
      <vt:lpstr>PowerPoint Presentation</vt:lpstr>
      <vt:lpstr>PowerPoint Presentation</vt:lpstr>
      <vt:lpstr>Rising Student Debt</vt:lpstr>
      <vt:lpstr>PowerPoint Presentation</vt:lpstr>
      <vt:lpstr>PowerPoint Presentation</vt:lpstr>
      <vt:lpstr>Income-Based Repayment (IBR)</vt:lpstr>
      <vt:lpstr>Too Many Income-Driven Plans</vt:lpstr>
      <vt:lpstr>Current Repayment System Issues</vt:lpstr>
      <vt:lpstr>PowerPoint Presentation</vt:lpstr>
      <vt:lpstr>Improve Income-Driven Repayment (1/2)</vt:lpstr>
      <vt:lpstr>Recommendations to Improve IDR (2/2)</vt:lpstr>
      <vt:lpstr>Improve Loan Counseling</vt:lpstr>
      <vt:lpstr>Direct Distressed Borrowers to IDR</vt:lpstr>
      <vt:lpstr>Why Not Make IDR the Only Plan? (1/2)</vt:lpstr>
      <vt:lpstr>Lower Monthly Payments, Higher Total Payments</vt:lpstr>
      <vt:lpstr>Other Unintended Consequences</vt:lpstr>
      <vt:lpstr>Employer Withholding Not Simpler for Everyone</vt:lpstr>
      <vt:lpstr>Other Withholding Issues and Challenges </vt:lpstr>
      <vt:lpstr>Need for More Research and Data (1/2)</vt:lpstr>
      <vt:lpstr>Need for More Research and Data (2/2)</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Cheng</dc:creator>
  <cp:lastModifiedBy>Melecki, Thomas G</cp:lastModifiedBy>
  <cp:revision>140</cp:revision>
  <dcterms:created xsi:type="dcterms:W3CDTF">2014-04-28T17:45:34Z</dcterms:created>
  <dcterms:modified xsi:type="dcterms:W3CDTF">2014-07-14T23:16:08Z</dcterms:modified>
</cp:coreProperties>
</file>